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26"/>
  </p:notesMasterIdLst>
  <p:sldIdLst>
    <p:sldId id="256" r:id="rId2"/>
    <p:sldId id="257" r:id="rId3"/>
    <p:sldId id="260" r:id="rId4"/>
    <p:sldId id="384" r:id="rId5"/>
    <p:sldId id="383" r:id="rId6"/>
    <p:sldId id="259" r:id="rId7"/>
    <p:sldId id="263" r:id="rId8"/>
    <p:sldId id="266" r:id="rId9"/>
    <p:sldId id="261" r:id="rId10"/>
    <p:sldId id="385" r:id="rId11"/>
    <p:sldId id="265" r:id="rId12"/>
    <p:sldId id="267" r:id="rId13"/>
    <p:sldId id="268" r:id="rId14"/>
    <p:sldId id="262" r:id="rId15"/>
    <p:sldId id="264" r:id="rId16"/>
    <p:sldId id="269" r:id="rId17"/>
    <p:sldId id="270" r:id="rId18"/>
    <p:sldId id="271" r:id="rId19"/>
    <p:sldId id="386" r:id="rId20"/>
    <p:sldId id="272" r:id="rId21"/>
    <p:sldId id="274" r:id="rId22"/>
    <p:sldId id="275" r:id="rId23"/>
    <p:sldId id="276" r:id="rId24"/>
    <p:sldId id="278" r:id="rId25"/>
    <p:sldId id="279" r:id="rId26"/>
    <p:sldId id="280" r:id="rId27"/>
    <p:sldId id="387" r:id="rId28"/>
    <p:sldId id="388" r:id="rId29"/>
    <p:sldId id="283" r:id="rId30"/>
    <p:sldId id="284" r:id="rId31"/>
    <p:sldId id="285" r:id="rId32"/>
    <p:sldId id="286" r:id="rId33"/>
    <p:sldId id="389" r:id="rId34"/>
    <p:sldId id="287" r:id="rId35"/>
    <p:sldId id="281" r:id="rId36"/>
    <p:sldId id="288" r:id="rId37"/>
    <p:sldId id="289" r:id="rId38"/>
    <p:sldId id="290" r:id="rId39"/>
    <p:sldId id="328" r:id="rId40"/>
    <p:sldId id="329" r:id="rId41"/>
    <p:sldId id="330" r:id="rId42"/>
    <p:sldId id="331" r:id="rId43"/>
    <p:sldId id="332" r:id="rId44"/>
    <p:sldId id="327" r:id="rId45"/>
    <p:sldId id="324" r:id="rId46"/>
    <p:sldId id="291" r:id="rId47"/>
    <p:sldId id="295" r:id="rId48"/>
    <p:sldId id="335" r:id="rId49"/>
    <p:sldId id="336" r:id="rId50"/>
    <p:sldId id="337" r:id="rId51"/>
    <p:sldId id="338" r:id="rId52"/>
    <p:sldId id="296" r:id="rId53"/>
    <p:sldId id="297" r:id="rId54"/>
    <p:sldId id="326" r:id="rId55"/>
    <p:sldId id="293" r:id="rId56"/>
    <p:sldId id="333" r:id="rId57"/>
    <p:sldId id="334" r:id="rId58"/>
    <p:sldId id="294" r:id="rId59"/>
    <p:sldId id="300" r:id="rId60"/>
    <p:sldId id="301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47" r:id="rId89"/>
    <p:sldId id="348" r:id="rId90"/>
    <p:sldId id="349" r:id="rId91"/>
    <p:sldId id="350" r:id="rId92"/>
    <p:sldId id="380" r:id="rId93"/>
    <p:sldId id="379" r:id="rId94"/>
    <p:sldId id="351" r:id="rId95"/>
    <p:sldId id="352" r:id="rId96"/>
    <p:sldId id="353" r:id="rId97"/>
    <p:sldId id="354" r:id="rId98"/>
    <p:sldId id="355" r:id="rId99"/>
    <p:sldId id="381" r:id="rId100"/>
    <p:sldId id="382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23" r:id="rId125"/>
  </p:sldIdLst>
  <p:sldSz cx="12192000" cy="6858000"/>
  <p:notesSz cx="6858000" cy="9144000"/>
  <p:custDataLst>
    <p:tags r:id="rId12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>
        <p:scale>
          <a:sx n="50" d="100"/>
          <a:sy n="50" d="100"/>
        </p:scale>
        <p:origin x="1596" y="14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E79254AA-219B-451B-ABA2-F64A5CC85A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2D07A9D8-8525-47AE-A5B7-6B17A6B79C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253BCFD-CCD3-4FCF-8C2D-DFEF48EE80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23FDA4E8-CB7B-4A03-9C97-C822C756B63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26C7972C-8792-4B45-A61C-D82EBE08C8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6A1ABE46-ECDA-406D-BECE-A94D79CF2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E35794-1BB2-4D87-95B0-B097E937647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ED9E5-B25E-43DE-933E-5DFA083D4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28A86-BB52-422A-8AAE-A27CB246C631}" type="slidenum">
              <a:rPr lang="ru-RU" altLang="ru-RU"/>
              <a:pPr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E5DBC67-DC62-47F0-8A8E-16B724AE5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DBBB47D-4776-46BD-872D-16217916B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CA6F4D2-8B6F-487C-AE0B-588F2A427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77460D-97F1-4AD7-B35B-641DA47D3DD0}" type="slidenum">
              <a:rPr lang="ru-RU" altLang="ru-RU"/>
              <a:pPr>
                <a:spcBef>
                  <a:spcPct val="0"/>
                </a:spcBef>
              </a:pPr>
              <a:t>111</a:t>
            </a:fld>
            <a:endParaRPr lang="ru-RU" altLang="ru-RU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42FCDB8A-364D-442D-A06B-344419DC9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AFCE9D64-D5D6-4D32-9673-8B17A1980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5DC1875E-A6E6-4F98-9664-D26BF5C9D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2EB690-FE43-48CA-9B75-A21FFFBF09F3}" type="slidenum">
              <a:rPr lang="ru-RU" altLang="ru-RU"/>
              <a:pPr>
                <a:spcBef>
                  <a:spcPct val="0"/>
                </a:spcBef>
              </a:pPr>
              <a:t>112</a:t>
            </a:fld>
            <a:endParaRPr lang="ru-RU" altLang="ru-RU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CF1690A-2E0A-4BA9-97F6-7D875766A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A8EB5C17-FF85-435A-8508-F70A8A5AE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A6E07552-7C65-4227-A1AF-ECD991EB4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2722B3-4806-46B4-A5C0-76138BFD6DD1}" type="slidenum">
              <a:rPr lang="ru-RU" altLang="ru-RU"/>
              <a:pPr>
                <a:spcBef>
                  <a:spcPct val="0"/>
                </a:spcBef>
              </a:pPr>
              <a:t>113</a:t>
            </a:fld>
            <a:endParaRPr lang="ru-RU" altLang="ru-RU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71A00835-88DC-41BF-A262-E80A6B570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8A806B92-0024-46B8-82F1-3D33DC45B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8E8A16E-6DED-4742-B5B1-5533D3D76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C51322-6863-4744-9C9F-93D68E9D22CF}" type="slidenum">
              <a:rPr lang="ru-RU" altLang="ru-RU"/>
              <a:pPr>
                <a:spcBef>
                  <a:spcPct val="0"/>
                </a:spcBef>
              </a:pPr>
              <a:t>114</a:t>
            </a:fld>
            <a:endParaRPr lang="ru-RU" altLang="ru-RU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A3F91CC2-D131-40E6-9945-707F56EE0F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E6CFABA4-8B5E-4D21-BB9B-3DE67B38C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1D3C5539-640C-47AC-BFC1-07C184E1C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3ADF4E-6EDB-4C16-AB0D-4D96D9CD6793}" type="slidenum">
              <a:rPr lang="ru-RU" altLang="ru-RU"/>
              <a:pPr>
                <a:spcBef>
                  <a:spcPct val="0"/>
                </a:spcBef>
              </a:pPr>
              <a:t>115</a:t>
            </a:fld>
            <a:endParaRPr lang="ru-RU" altLang="ru-RU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F2EEE61-0082-433D-8137-6598CD1B5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30F78969-5922-4939-AB43-08938F70A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59B49AF4-74A2-4A73-A8E3-1A20FC1F5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17ED5-DAB0-47CC-8874-8203C60B7049}" type="slidenum">
              <a:rPr lang="ru-RU" altLang="ru-RU"/>
              <a:pPr>
                <a:spcBef>
                  <a:spcPct val="0"/>
                </a:spcBef>
              </a:pPr>
              <a:t>116</a:t>
            </a:fld>
            <a:endParaRPr lang="ru-RU" altLang="ru-RU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98E45223-8FBD-433A-B060-E61E1DDBB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0425D9D6-01D6-4BF8-AE7A-18B70CF98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CF5975F8-EC48-4AC5-A20C-316702A0D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445961-E508-4C4B-ACBD-24A476936415}" type="slidenum">
              <a:rPr lang="ru-RU" altLang="ru-RU"/>
              <a:pPr>
                <a:spcBef>
                  <a:spcPct val="0"/>
                </a:spcBef>
              </a:pPr>
              <a:t>117</a:t>
            </a:fld>
            <a:endParaRPr lang="ru-RU" altLang="ru-RU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6C6D1B8F-5847-45AD-8702-9B0F7D3FF8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E186D145-CAE4-4186-81AC-FBC8FB487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A54365AF-CF5C-4518-9873-409E9EF54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259603-0D74-4CD5-A979-DBAA6FD307F4}" type="slidenum">
              <a:rPr lang="ru-RU" altLang="ru-RU"/>
              <a:pPr>
                <a:spcBef>
                  <a:spcPct val="0"/>
                </a:spcBef>
              </a:pPr>
              <a:t>118</a:t>
            </a:fld>
            <a:endParaRPr lang="ru-RU" altLang="ru-RU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D4801F1-6A73-441D-B847-75A40E4F74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CB718BE9-7F38-431E-BF66-EF2C2315A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35C8590C-2A42-42E4-897C-509233132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752681-3C0D-416E-AE58-909EB24DFC52}" type="slidenum">
              <a:rPr lang="ru-RU" altLang="ru-RU"/>
              <a:pPr>
                <a:spcBef>
                  <a:spcPct val="0"/>
                </a:spcBef>
              </a:pPr>
              <a:t>119</a:t>
            </a:fld>
            <a:endParaRPr lang="ru-RU" altLang="ru-RU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15770788-8229-4902-ABFC-4E2C005451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21AD83F2-9471-4341-837C-F14FF2082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C935847-B9C1-40E1-81AE-A5F35C6E7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DC454-9B68-4D9A-8A2F-9CA7C3AAB989}" type="slidenum">
              <a:rPr lang="ru-RU" altLang="ru-RU"/>
              <a:pPr>
                <a:spcBef>
                  <a:spcPct val="0"/>
                </a:spcBef>
              </a:pPr>
              <a:t>120</a:t>
            </a:fld>
            <a:endParaRPr lang="ru-RU" altLang="ru-RU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76187976-AB71-449F-BF2B-644B0B181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71399D89-C874-4EFD-9091-7A38D3B746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2EAA6B7-D29D-4AEB-BF95-E9CEAC4FC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74E77-4BD5-4A75-8FD8-0D741941340A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9805562-C4A1-4B18-BD45-5D6F7EE2E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8D79A94-0B7C-4066-B9B0-833522A12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ABEBF2E0-FF47-4AE2-9A86-27E41EBD5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8763D6-7849-4529-BED2-DDBF89BA636F}" type="slidenum">
              <a:rPr lang="ru-RU" altLang="ru-RU"/>
              <a:pPr>
                <a:spcBef>
                  <a:spcPct val="0"/>
                </a:spcBef>
              </a:pPr>
              <a:t>121</a:t>
            </a:fld>
            <a:endParaRPr lang="ru-RU" altLang="ru-RU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0206C0A2-E30C-4E39-B447-219AB6B28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962797A0-7EF5-44A1-BAA5-E9FDBA1AC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3F9D95C2-B84F-47CC-ADA6-9AF6F93293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02EC33-4D1E-44F0-AA8E-7BFA2F2317A7}" type="slidenum">
              <a:rPr lang="ru-RU" altLang="ru-RU"/>
              <a:pPr>
                <a:spcBef>
                  <a:spcPct val="0"/>
                </a:spcBef>
              </a:pPr>
              <a:t>122</a:t>
            </a:fld>
            <a:endParaRPr lang="ru-RU" altLang="ru-RU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E9214028-B421-48D0-A78A-23F907403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667DE771-557C-437E-A247-1B7FBA0B2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E9A0AEF8-1976-4F32-82E6-8593D7EBF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9542E7-0284-49EA-9532-6735127D6EE9}" type="slidenum">
              <a:rPr lang="ru-RU" altLang="ru-RU"/>
              <a:pPr>
                <a:spcBef>
                  <a:spcPct val="0"/>
                </a:spcBef>
              </a:pPr>
              <a:t>123</a:t>
            </a:fld>
            <a:endParaRPr lang="ru-RU" altLang="ru-RU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BAA0AD59-0F66-4BA5-A986-B0F1A0036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BC63CB9B-5F6A-4C71-8107-28A9E6757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EDA221C6-00B5-4BB0-BB27-51A3CFE74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42C743-8730-4BC7-942F-EED0495B761B}" type="slidenum">
              <a:rPr lang="ru-RU" altLang="ru-RU"/>
              <a:pPr>
                <a:spcBef>
                  <a:spcPct val="0"/>
                </a:spcBef>
              </a:pPr>
              <a:t>124</a:t>
            </a:fld>
            <a:endParaRPr lang="ru-RU" altLang="ru-RU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95E9C755-6A20-4438-A121-D4AFCD71A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AE9F2B3A-897A-46EE-BEB6-AA81D78E3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BB96D77-F0A3-469E-9D3B-93C507B7C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555886-6544-4D6E-ACA7-0451039E5791}" type="slidenum">
              <a:rPr lang="ru-RU" altLang="ru-RU"/>
              <a:pPr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FBB5AB7-425B-4A06-9E41-461CB03D6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22BE79A-851B-4611-BD09-2B32A2FEC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FEDDAA4-B996-4FF8-AC65-417AD68A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A2D8DE-ADBC-4819-815F-5FB957F26AD1}" type="slidenum">
              <a:rPr lang="ru-RU" altLang="ru-RU"/>
              <a:pPr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8737D5F-E5D2-4448-A4CC-71BE6A82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7EF6F2A-2C92-4E21-8804-8D970AD86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8EF6167-E277-4FE2-9B04-C30CA49CC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07E429-2D5C-48BA-8619-190F8B9AB8BF}" type="slidenum">
              <a:rPr lang="ru-RU" altLang="ru-RU"/>
              <a:pPr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6D56051-96A6-4F71-9F72-C129F5F1C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FE1625D-0B9F-4994-8F24-99186BA8A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D5EF1E6-1500-44F8-8722-7E51412FD1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69ED92-0E52-4CAA-8617-D033E77E5149}" type="slidenum">
              <a:rPr lang="ru-RU" altLang="ru-RU"/>
              <a:pPr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76B7A46-F8BB-475C-8B13-0ED0209D0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437D2A2-772B-4F3E-91CD-D02B78D1C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54598BE-24E6-4C01-8AEA-2FC78685B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98382C-4E0C-4F88-AB6F-A9486976F680}" type="slidenum">
              <a:rPr lang="ru-RU" altLang="ru-RU"/>
              <a:pPr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3790845-96C5-4402-9DD8-E9DF490361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ABDCD17-F2B9-44A1-AA91-1D5F32F08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68DB5F9-4F00-44E0-AEC5-2402EBAFF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AAF903-4352-4175-B3D8-B8EA35C5D0D8}" type="slidenum">
              <a:rPr lang="ru-RU" altLang="ru-RU"/>
              <a:pPr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835C52A-69F6-4194-8FB0-62C03FB49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D97C9-3BE5-441D-AA06-26084CB3A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1B0114E-0B45-4BE6-8500-0A21FFB18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F2C08B-2C37-4F2D-B7AB-FE254EC05E9D}" type="slidenum">
              <a:rPr lang="ru-RU" altLang="ru-RU"/>
              <a:pPr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0357D80-BAA1-4B99-AED6-753DE061C7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B453514-4372-4BC2-9461-23E04ECA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F054570-EB08-45C8-BD58-FF87396786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DF48A1-20E2-41C7-A507-A505BAE836A5}" type="slidenum">
              <a:rPr lang="ru-RU" altLang="ru-RU"/>
              <a:pPr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2961F4B-599E-4119-8436-8F7711DB8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76F51672-2B69-4D76-A95B-536D6C5ED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FC50E76-6D55-4CC8-90FE-16807E704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F5FE0D-FF51-4D70-8D67-A17CD3B5B41C}" type="slidenum">
              <a:rPr lang="ru-RU" altLang="ru-RU"/>
              <a:pPr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6F0F25-122C-4EAF-94F0-63080687A9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D7AAB01-B584-4FAF-A45D-01156833C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30F28D4-0215-44C1-A822-5296E642C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B78AA8-3171-4C94-90F5-3B98C782997A}" type="slidenum">
              <a:rPr lang="ru-RU" altLang="ru-RU"/>
              <a:pPr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F7E9E1D-1EA5-4ED1-A282-716BA36F69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932A759-3950-4E5D-B767-F596C40AB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0901E08-F916-4412-A47C-ABD419027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BE70BA-5333-411B-A46C-EB23A6E49DB0}" type="slidenum">
              <a:rPr lang="ru-RU" altLang="ru-RU"/>
              <a:pPr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E5F8E96B-F78E-4BB9-9CD5-9FA014E77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66C7DB4-186E-41E2-89CE-B608838D0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426D9D4-7C94-47B3-9986-2AED69327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9256AD-4E22-4B7A-9043-33053762A17D}" type="slidenum">
              <a:rPr lang="ru-RU" altLang="ru-RU"/>
              <a:pPr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BCAE7D0-1A08-4110-9473-DCB6558F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006CD19-96C6-48D9-9D85-BFD57E2EF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5571E31-C73A-42B9-B428-E13B405D1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CAA69E-0E29-4E1E-80B0-CA542CEE4F55}" type="slidenum">
              <a:rPr lang="ru-RU" altLang="ru-RU"/>
              <a:pPr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55AA947-E6CC-4A27-9535-661B9B92DA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3DAE47A-E2E4-420E-A7C9-C9FF61AD3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A9514BD-2545-431D-A4E4-69CC063AC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08A3AB-B518-4F38-B8EB-28477928159D}" type="slidenum">
              <a:rPr lang="ru-RU" altLang="ru-RU"/>
              <a:pPr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5288F31-323C-4DE0-8DB0-6DCF5990BB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15693911-6C39-45C8-B30B-79710ECC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71128FB-52A8-41E1-A35D-886819388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5F87CD-A159-4A9F-A514-930BB6283FEB}" type="slidenum">
              <a:rPr lang="ru-RU" altLang="ru-RU"/>
              <a:pPr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BEC5113-3AD2-4C2D-A980-02EE8338C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F7B20838-48F8-4373-B93A-61E2DC813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007C010-D7F1-4DE3-A170-DBF0BAC53B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58CF7E-A239-40C0-B032-B467C399F121}" type="slidenum">
              <a:rPr lang="ru-RU" altLang="ru-RU"/>
              <a:pPr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10B1F3DC-CFC9-4CA3-B53B-F187FDA46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F211A7F0-3195-4235-90A7-BAA3E9821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F29AA7A-F672-4CE1-B61B-27CC04222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6DAB28-B5ED-4ECB-8536-FFE41DC36FD4}" type="slidenum">
              <a:rPr lang="ru-RU" altLang="ru-RU"/>
              <a:pPr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9C63FFF-36B1-4309-8B72-B0540B4AA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A69825-9188-43B4-95E5-4CB2815F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F80B70-93D8-4AB6-B1A4-978AFA360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B170A5-EC06-4DCB-8FC4-C0670B5366DA}" type="slidenum">
              <a:rPr lang="ru-RU" altLang="ru-RU"/>
              <a:pPr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FBDA63D-68AC-4E16-ACD0-D5404D9D7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8D7B6EE-677A-4D8D-BD27-C9141ED4A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A12B68B-C39F-47B1-92DA-4CA6EC4CD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CA93C5-0DE3-48D0-B8F2-034115943A3E}" type="slidenum">
              <a:rPr lang="ru-RU" altLang="ru-RU"/>
              <a:pPr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175C63B-52EC-457B-8F96-21A945E3C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2A6A125-11A6-4176-9215-896F9BDC6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9F248FB-BBC8-4BA6-9C40-C8B97BAEBA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33FB5-3E49-42D8-814C-9E147345CE7B}" type="slidenum">
              <a:rPr lang="ru-RU" altLang="ru-RU"/>
              <a:pPr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3BE233A-2CF8-4EB9-B49E-6987CDD51A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D4033E1-62EF-4C84-ACBC-1407904EC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3F4A202-EDE4-4E05-9C08-4F9830DC5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030CE8-C7D5-4CFB-8153-CFFBC77B0E8B}" type="slidenum">
              <a:rPr lang="ru-RU" altLang="ru-RU"/>
              <a:pPr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8FA2BC8-E798-4F79-B070-E76D34B4AA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33A16A3-CFB3-41E0-BB18-C7C0FD880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90DF35D-3A2A-46AF-8325-B3B54E577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E3B16-7AB4-4A83-9BE6-1108F705CF47}" type="slidenum">
              <a:rPr lang="ru-RU" altLang="ru-RU"/>
              <a:pPr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5BC9A1E-9DD4-42F9-865A-5DCFA7915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62109F8-1F9C-4313-B688-3DC7CB868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1C5BE81-0F67-41AC-9EA5-76FB7A39A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926C5-684D-42BF-8E18-DAA248EBB65B}" type="slidenum">
              <a:rPr lang="ru-RU" altLang="ru-RU"/>
              <a:pPr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360E5232-59EC-4A14-9C5B-84592300E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96FC04C1-C662-4826-9F82-8C778CF4A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35DE857-C1FE-4637-8E83-05588ECB8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EBC138-6B23-46B5-92B8-A1D680E343DC}" type="slidenum">
              <a:rPr lang="ru-RU" altLang="ru-RU"/>
              <a:pPr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C0E8373-B828-4ADF-9E3C-83642BA42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8BDC863-8406-40F9-9364-0E34D161C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AA4630B-766C-4CA9-8AF3-D6151BF72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B91394-7EED-466B-AF93-F74EBD6FCDC5}" type="slidenum">
              <a:rPr lang="ru-RU" altLang="ru-RU"/>
              <a:pPr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DAFAAAD-0785-4B0E-AA61-B3D99980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4D94FA5-B29F-4304-B35B-F7A9B5F9A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B37FF591-A3ED-4255-B353-D2AFF0775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5210FF-BA15-4484-825D-C21742553354}" type="slidenum">
              <a:rPr lang="ru-RU" altLang="ru-RU"/>
              <a:pPr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4B41CA4-7476-4798-B284-5F7A42728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3EBCE0-02C0-44B1-B97F-C7C46FE1F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292D0C7-068F-41A0-A2CA-CF96509C4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EE518-2055-4945-86EA-E6B9A6C1D947}" type="slidenum">
              <a:rPr lang="ru-RU" altLang="ru-RU"/>
              <a:pPr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7C10E75-A639-45FF-8030-3E45A812A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D5437A6-3E53-42AB-864C-8683F92EA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7425BDB2-29A4-417F-B9FF-BD27D0966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A174A9-3B2C-40F4-AFB0-16CCBB7AABFC}" type="slidenum">
              <a:rPr lang="ru-RU" altLang="ru-RU"/>
              <a:pPr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9455CC2A-0A65-4FB8-B9F6-8295DE5A5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068F967-E08C-4E8B-95A3-99B51BE11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7CD392E-B765-4472-AFC1-4B54CFECB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B8EFC6-B51D-4559-A3F1-E3D579D900B9}" type="slidenum">
              <a:rPr lang="ru-RU" altLang="ru-RU"/>
              <a:pPr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3C1A688-788A-432E-8AAC-8FD8621A4D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D69FEBA-B463-408F-8287-95D4374CD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16D2BC5-9FA1-4E1C-8960-89AF77433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8066E-5429-4ADA-B954-57DF7AFD0F25}" type="slidenum">
              <a:rPr lang="ru-RU" altLang="ru-RU"/>
              <a:pPr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52BFC30-8AF2-4019-9173-D517B7633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3EEA663-7F15-4C9B-8BC7-29377A2A4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FD75ADF3-AD14-4845-AB8F-0F9512D8A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013D38-F0EC-4432-8466-DB8CCC95D5F0}" type="slidenum">
              <a:rPr lang="ru-RU" altLang="ru-RU"/>
              <a:pPr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A650A6D-5139-42DB-9E56-44E59DF31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FCB9D92-2D29-4ECD-9C9A-06A6E8511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99D8D38-7D10-4BEB-9930-2042C7314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628EF2-0530-4288-9899-6AB842A67766}" type="slidenum">
              <a:rPr lang="ru-RU" altLang="ru-RU"/>
              <a:pPr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ED75276-AD8C-4D5F-A449-82D3891A4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A759985-25E1-43CA-803F-5F459E852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742A236-0E8C-48E5-8141-9FC89BEE8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BD5BAB-4771-494C-9C65-19EFD5691696}" type="slidenum">
              <a:rPr lang="ru-RU" altLang="ru-RU"/>
              <a:pPr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CC320B27-E723-4F60-B058-CDA0FEA14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138FFFC-7301-4C69-9473-392FCEC41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1B2A1612-7D28-41E4-97CC-47766253B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A7C2D4-AC23-4657-8D3A-8DDD5DDA83AA}" type="slidenum">
              <a:rPr lang="ru-RU" altLang="ru-RU"/>
              <a:pPr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C64F1E6-1A08-4912-8688-587F0CE83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9B9306D-3595-42EF-8B09-102BECE85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12119D84-6D24-4C13-A99E-AD72E3EEE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D4F9B-7A47-40D7-B6C2-FEF7EE6732D9}" type="slidenum">
              <a:rPr lang="ru-RU" altLang="ru-RU"/>
              <a:pPr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29B27B75-C0C4-41C8-8167-8EECF485A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D21DEC9-9C14-4535-B157-EDD341F8E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54E9EA30-D686-4230-AC91-95BCCF486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272F2F-6AC4-4FCF-841A-39A94D804209}" type="slidenum">
              <a:rPr lang="ru-RU" altLang="ru-RU"/>
              <a:pPr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98F742D-20C7-4C36-9860-2CD08E89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9A42781-A972-4353-9A55-2585CC491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08017B8-BCB3-4E39-B2F9-3CE6DEB98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78C81A-2E59-4E95-B430-9433BD09B7A6}" type="slidenum">
              <a:rPr lang="ru-RU" altLang="ru-RU"/>
              <a:pPr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B707173-8DF7-42E2-B4AC-360AE2F9D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A2AD7470-289A-4EE8-B761-12AE8CE38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7290F04B-5F00-464E-9ABF-35988D5A3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13B13-1646-44FF-AE67-16DE73A48CA8}" type="slidenum">
              <a:rPr lang="ru-RU" altLang="ru-RU"/>
              <a:pPr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D8F97D2-53CC-441A-836E-38C743BA8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3AE84F1A-AA93-4734-BEC4-20E9FCC1A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54D30F8-3B3A-4796-B256-433B983A3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451F11-25C4-4F53-9F0B-55824150FDAA}" type="slidenum">
              <a:rPr lang="ru-RU" altLang="ru-RU"/>
              <a:pPr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9E8535C-32B6-44CC-A9EC-462CBC166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DFC385-7C02-4A9C-AD24-0FD9F94A8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8E5FC1F-ABE5-4824-AF95-F81D5EDD6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46ABA4-361C-4E78-BEA8-B6AF634B5374}" type="slidenum">
              <a:rPr lang="ru-RU" altLang="ru-RU"/>
              <a:pPr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033F230-CD19-4B45-B107-204584267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9F7C1AED-46F8-464E-9DF5-3DD090141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A302E381-1242-4270-A6F3-0C0932978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A96C1E-484B-4083-8555-07A3AC254CBC}" type="slidenum">
              <a:rPr lang="ru-RU" altLang="ru-RU"/>
              <a:pPr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83CA962-D333-4E00-974C-AD0D4C0AB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29964DEB-58D5-4DFB-AA88-BEF3BAD71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4A11EAD-EB13-46CC-8991-09453C101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DBA79-3194-40D2-8559-A6CBE98BD2E9}" type="slidenum">
              <a:rPr lang="ru-RU" altLang="ru-RU"/>
              <a:pPr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352EFC5-4A80-4F51-B8D0-5865F3ECD1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0E9CE4D-2AC1-49AB-BE88-F43C96248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6710FE2-3D2E-49BB-AE7B-BA6E7FFDAC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9549E-72DB-4FE2-A5BB-3B04D7CE54D2}" type="slidenum">
              <a:rPr lang="ru-RU" altLang="ru-RU"/>
              <a:pPr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758127E-2174-4925-9C45-8E2573622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BC5F383C-624F-47D4-8C09-C22891ED7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505EAD4-BFBF-40E3-9014-125EA6F62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51A496-F05E-4424-9A88-B92DD0C2A45D}" type="slidenum">
              <a:rPr lang="ru-RU" altLang="ru-RU"/>
              <a:pPr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09D1FBD-75CC-4720-99F6-78E06C5942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F46B880-B6C0-471E-80C8-2D096D2A9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B8BBEC2-66DC-4356-8F49-206EEC8C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BAC2BF-017C-49D5-9458-F1FE3C2DDBEE}" type="slidenum">
              <a:rPr lang="ru-RU" altLang="ru-RU"/>
              <a:pPr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FE9B17EC-83FB-4E57-9580-0D647B6BA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FF27625-669B-458D-934E-B123B9A14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4BFB55B3-9955-47EF-A52F-E89C69F80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AB31D6-10CA-4E37-BC08-7FC13A0D0CFC}" type="slidenum">
              <a:rPr lang="ru-RU" altLang="ru-RU"/>
              <a:pPr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4F167AF-8E17-4355-B464-81DBF1E45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3A569E9-96F9-4599-AD14-BD9D6C111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B3C9DC0-2600-4267-BDC2-EF96BC2FC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1B08E0-4754-407B-A54A-C2F97DDD37BA}" type="slidenum">
              <a:rPr lang="ru-RU" altLang="ru-RU"/>
              <a:pPr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FB7EB33C-2D68-4A92-84EA-3BE9E303F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348CB54-D831-46CB-A456-AB1254065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05577B97-54FC-445D-8C64-85BBCDD4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53C75-1616-43EC-99C4-E4EA8B4EBF55}" type="slidenum">
              <a:rPr lang="ru-RU" altLang="ru-RU"/>
              <a:pPr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5C06204-214E-4098-BF7C-6C7D16FBE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802BC8E3-E432-4D97-AA3C-4D2FA7F7A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05AB04F-0742-4BBC-9949-89A5CB910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E31C82-FBD1-46C8-8705-B675938845A1}" type="slidenum">
              <a:rPr lang="ru-RU" altLang="ru-RU"/>
              <a:pPr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AFC32F7D-48CF-4799-9A5A-A715AFB7BD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7BC6DB5-E525-4221-8589-2963407A9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83839108-1B13-44EE-914C-1369D50BC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778357-5292-4B97-B722-E6530C5B44DE}" type="slidenum">
              <a:rPr lang="ru-RU" altLang="ru-RU"/>
              <a:pPr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575918D-1A74-426E-B614-043A00BAF5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FAB777D-8B74-4738-8E08-D9D4F9351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0CB5E9E-84F0-44A5-9507-9EEEABE10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44C013-7907-4FAD-943C-3DE819DB246F}" type="slidenum">
              <a:rPr lang="ru-RU" altLang="ru-RU"/>
              <a:pPr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67D810B-C336-49A5-91E9-EA2851A27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8594C61A-248E-4CD0-813F-195892428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A31D6484-31A9-4A9E-AA51-7FBBC88F2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D71C09-C63F-41B1-8BD8-4142A94CCDD1}" type="slidenum">
              <a:rPr lang="ru-RU" altLang="ru-RU"/>
              <a:pPr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5FC2552-EEB3-4331-8283-134931230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E4F8446E-9DB1-4F67-A26C-4821EC81B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5BBEE34D-3BFE-471A-BA4B-64D50F05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59E6F8-9BC9-40E6-B8CE-1C2DD1111A8C}" type="slidenum">
              <a:rPr lang="ru-RU" altLang="ru-RU"/>
              <a:pPr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63AA587-B0C3-43BB-BCB5-D9AF4BE4DD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392D708-ED45-4047-BE12-AD882EDE1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AE8FD607-40C4-45C4-967C-161DF7F3C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2296F1-863D-4E9E-A0B8-601DB069887D}" type="slidenum">
              <a:rPr lang="ru-RU" altLang="ru-RU"/>
              <a:pPr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EE31A2BE-0EB6-4765-9E2C-2E00A4091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4C27504-0805-46EF-B678-642736F05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91D3C4D-F6C2-4ECA-B988-47A03043D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51878D-F697-492B-934F-F97FD2E9B9CC}" type="slidenum">
              <a:rPr lang="ru-RU" altLang="ru-RU"/>
              <a:pPr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4DE073D4-6847-41FD-BC39-D35B2A4F8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0E56433-8085-408B-B2BB-C906AC47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B6BFA24-E9B9-4ECD-A185-AE334FE8D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EE8CF2-6658-45A6-A77E-A037D85AE7B3}" type="slidenum">
              <a:rPr lang="ru-RU" altLang="ru-RU"/>
              <a:pPr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B33F4E26-A6A4-4F41-ABF2-F7D2F6556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EEBC9527-A3D5-4237-8545-A05B6F7E4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D8354CCB-3D83-4A1C-A312-67663F578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A52613-343B-401D-8940-C1460F7DB06A}" type="slidenum">
              <a:rPr lang="ru-RU" altLang="ru-RU"/>
              <a:pPr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DC30DB91-DA26-47CD-9C18-AD0C1B759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1C60898F-0465-43D8-B4BF-C997E459D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19C1240C-3085-44F2-B187-34C5F3A46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40DA1F-21F3-4020-AE9E-E923421E81A1}" type="slidenum">
              <a:rPr lang="ru-RU" altLang="ru-RU"/>
              <a:pPr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4FCDC126-B589-4B51-8B6C-E2F7D1696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E965A2B7-B90C-4D66-B478-5BFE48EF8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A79BC021-8B7D-47B8-8523-29EE92C8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B2691-5807-467A-B5EA-1C13ED989068}" type="slidenum">
              <a:rPr lang="ru-RU" altLang="ru-RU"/>
              <a:pPr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23561448-367A-4D91-979B-BF9482B9FF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76006D07-FC29-4F8C-8169-FC006B3A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D92564DF-EF6E-45A7-96FE-83DC007B7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3EF817-156B-40E4-9EA2-FF42B16C597E}" type="slidenum">
              <a:rPr lang="ru-RU" altLang="ru-RU"/>
              <a:pPr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B692FD74-BCA3-4B22-B8D3-367E63B0C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A4CCB29-7184-474E-A7E8-120275442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2F45E8A1-7D82-4904-A9F7-A9DC4DE9E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EC636-80E1-4CBE-9987-07AC63524B2A}" type="slidenum">
              <a:rPr lang="ru-RU" altLang="ru-RU"/>
              <a:pPr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9768876-3092-4090-B403-606CCA1F2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134B0B8-2B6E-4A6C-BF0D-618D66C2B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0350D948-99F2-4A59-97AB-C21F8D4C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DBA2FC-5BAC-414C-AADC-F3BAE2A15F93}" type="slidenum">
              <a:rPr lang="ru-RU" altLang="ru-RU"/>
              <a:pPr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78815486-C0A2-4C7A-AC02-117831620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3422C69B-DB03-496A-9A50-7C9865FD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A2D5EF1-836B-4AB8-A118-9F9657D8D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1AC83-219D-46D3-A804-2B4AEC4FBC4A}" type="slidenum">
              <a:rPr lang="ru-RU" altLang="ru-RU"/>
              <a:pPr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401428F7-3CDD-4E7E-8395-1549DFCE6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7F960052-AA00-41C6-A1A9-783A7599C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117A817-BFE9-40E9-B2EE-C2EBAC376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8339EC-3E12-4835-8FFE-75469EB388D5}" type="slidenum">
              <a:rPr lang="ru-RU" altLang="ru-RU"/>
              <a:pPr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C8CFE7A-9909-4EF6-83F0-32E006769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C96094-E4B6-465C-9C90-8ACD12CC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DD0B46A-2CF6-4590-AB44-77ED26C89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F23F8-F284-4BED-B157-222AADF61F81}" type="slidenum">
              <a:rPr lang="ru-RU" altLang="ru-RU"/>
              <a:pPr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1A1913B3-A5B0-4375-A782-26D90A16DE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AABA68E8-BAE2-49AF-87AC-B7FCE7FDE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DCCACC30-0E97-4DA7-9A25-E562FF993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0449CB-0DB7-4425-991C-BDEA6E8B5471}" type="slidenum">
              <a:rPr lang="ru-RU" altLang="ru-RU"/>
              <a:pPr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16485498-630E-4C88-B459-C0C51034C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975279AE-09C7-4912-976B-2AEF88504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CA1A360A-0159-46CD-834A-9E7B501A7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873D9C-F6BC-487A-AD21-D2C14BFA3249}" type="slidenum">
              <a:rPr lang="ru-RU" altLang="ru-RU"/>
              <a:pPr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EA1CC88E-88E4-4869-89FE-C9AE62804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FD0CDF2B-1C3D-41C5-B805-D517BCCDD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B729558-7DE8-4B91-890D-2E2AA6BCC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61075-DC6F-4A24-895F-FD42DB39C1AA}" type="slidenum">
              <a:rPr lang="ru-RU" altLang="ru-RU"/>
              <a:pPr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1358CE75-3880-48A2-9845-A617FCC7B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E2CCF62D-04FB-462D-9432-C328B9D1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18F9B10C-16B0-4CE4-8423-1EA17A36D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F44771-11C7-43C4-9A7F-FDB62318A0BF}" type="slidenum">
              <a:rPr lang="ru-RU" altLang="ru-RU"/>
              <a:pPr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06A2A563-B883-4D4D-8C4B-6FA414FCC4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453FDB8-E1DF-481E-8ABD-066F47974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763AF287-47E3-4386-B590-26E239D63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98E47-E66A-4084-BF05-1CDF6BE27EE4}" type="slidenum">
              <a:rPr lang="ru-RU" altLang="ru-RU"/>
              <a:pPr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CD66D3B-CF7C-4802-8E12-53D519245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CF9CEF7-AAA7-4608-BD1E-69CF5422E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35B7A0C-B4EF-42D2-AAE6-BCC0D3050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E36003-EDA0-4D2A-A177-F4CA4720F930}" type="slidenum">
              <a:rPr lang="ru-RU" altLang="ru-RU"/>
              <a:pPr>
                <a:spcBef>
                  <a:spcPct val="0"/>
                </a:spcBef>
              </a:pPr>
              <a:t>83</a:t>
            </a:fld>
            <a:endParaRPr lang="ru-RU" altLang="ru-RU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5D673C05-B24A-4F65-830F-2A06DEC9E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A9D2562-0743-4B58-B338-29AA82E08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0C90C460-62AF-4B48-8149-031FBCF0C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C16E4F-5F93-45B6-AD33-D668CEF2786A}" type="slidenum">
              <a:rPr lang="ru-RU" altLang="ru-RU"/>
              <a:pPr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124F0B6B-8593-489D-BFC9-B81FFB7C5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5EF3D3D5-84D1-4E84-9448-21F814284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03ED678D-24FF-4527-B5EB-D4AC6C74C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38CB97-ED37-4711-825C-6AD148A0D7A8}" type="slidenum">
              <a:rPr lang="ru-RU" altLang="ru-RU"/>
              <a:pPr>
                <a:spcBef>
                  <a:spcPct val="0"/>
                </a:spcBef>
              </a:pPr>
              <a:t>85</a:t>
            </a:fld>
            <a:endParaRPr lang="ru-RU" altLang="ru-RU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CBC1C0FE-A34A-421B-B8CC-63938BD26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598D1BF-D1A9-43E0-BD03-72EEE9FFF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5832871C-13C8-4AE7-AE3C-C34C67F7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5F2CA6-C089-4A1C-BED2-292CB5696589}" type="slidenum">
              <a:rPr lang="ru-RU" altLang="ru-RU"/>
              <a:pPr>
                <a:spcBef>
                  <a:spcPct val="0"/>
                </a:spcBef>
              </a:pPr>
              <a:t>86</a:t>
            </a:fld>
            <a:endParaRPr lang="ru-RU" altLang="ru-RU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8CA7CC5-BDCA-4984-B3EE-1991C1571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C6BF331F-E55A-474B-8BE7-608DE0AFA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8977530-5F52-4B67-ABBE-A861B8271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F4DB22-6435-4BFC-9DE7-1BA3813D65FE}" type="slidenum">
              <a:rPr lang="ru-RU" altLang="ru-RU"/>
              <a:pPr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C57060E-8C37-46D7-8758-F4BFB31A5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717AAFD-BF40-49D6-80B6-8CE2D955B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177D8DC5-1538-41E4-BA39-87D0C2FE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FC8916-3031-482E-8359-30FA0EA382CF}" type="slidenum">
              <a:rPr lang="ru-RU" altLang="ru-RU"/>
              <a:pPr>
                <a:spcBef>
                  <a:spcPct val="0"/>
                </a:spcBef>
              </a:pPr>
              <a:t>87</a:t>
            </a:fld>
            <a:endParaRPr lang="ru-RU" altLang="ru-RU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F4EF6AA8-B2BD-4644-8238-71A933E8B8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03D6B0D8-9934-4D57-A567-6B00749F9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60C51076-7E02-42D9-9BAB-8ADE1CE1C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C4132F-ACC2-4DFD-9A5C-7AF8064C6A85}" type="slidenum">
              <a:rPr lang="ru-RU" altLang="ru-RU"/>
              <a:pPr>
                <a:spcBef>
                  <a:spcPct val="0"/>
                </a:spcBef>
              </a:pPr>
              <a:t>88</a:t>
            </a:fld>
            <a:endParaRPr lang="ru-RU" altLang="ru-RU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B479A23D-76EF-40E3-B73D-ABBDCFC290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5A5721EB-5D9C-4D37-9322-E7AC9A982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ACE6E579-459A-4F47-A693-BAC4FBE9B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788611-0B12-465D-9FEA-D874F8FC48AD}" type="slidenum">
              <a:rPr lang="ru-RU" altLang="ru-RU"/>
              <a:pPr>
                <a:spcBef>
                  <a:spcPct val="0"/>
                </a:spcBef>
              </a:pPr>
              <a:t>89</a:t>
            </a:fld>
            <a:endParaRPr lang="ru-RU" altLang="ru-RU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8749C099-DEFD-4937-9789-D545EB9FC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1A710A2B-986E-4A51-92A0-1E5DA7BA9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11E16950-3E13-40A3-9B18-E0B22ABCD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0FA598-E5A0-4AA4-80DB-BD2D4B437089}" type="slidenum">
              <a:rPr lang="ru-RU" altLang="ru-RU"/>
              <a:pPr>
                <a:spcBef>
                  <a:spcPct val="0"/>
                </a:spcBef>
              </a:pPr>
              <a:t>90</a:t>
            </a:fld>
            <a:endParaRPr lang="ru-RU" altLang="ru-RU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40B5AA09-FC01-47AE-A736-F6BEB1ACEE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97D25526-EFD8-4697-BB21-89FC1526D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7C669AFC-C10B-4F51-B637-0E6018029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EE44E-3BDD-4868-B518-3AC0E04D2CD6}" type="slidenum">
              <a:rPr lang="ru-RU" altLang="ru-RU"/>
              <a:pPr>
                <a:spcBef>
                  <a:spcPct val="0"/>
                </a:spcBef>
              </a:pPr>
              <a:t>91</a:t>
            </a:fld>
            <a:endParaRPr lang="ru-RU" altLang="ru-RU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175E0267-99AE-4536-A0DF-5BF760280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E8AD52C-D5F6-40D2-89E8-7B662C2F6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8EB7F9B5-E04B-4ED9-979C-ACA277007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E0BED-ECAE-45A6-A78C-A7D91C3CB501}" type="slidenum">
              <a:rPr lang="ru-RU" altLang="ru-RU"/>
              <a:pPr>
                <a:spcBef>
                  <a:spcPct val="0"/>
                </a:spcBef>
              </a:pPr>
              <a:t>94</a:t>
            </a:fld>
            <a:endParaRPr lang="ru-RU" altLang="ru-RU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48C372A2-A9D2-4D7A-B1FA-3D8B7B34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CA56F394-CDAB-488F-9822-3AA907963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BB1D7C12-9DDC-4D3E-9760-26DBB3671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EF752E-3BB6-4909-9DFC-4F4A63D01EAB}" type="slidenum">
              <a:rPr lang="ru-RU" altLang="ru-RU"/>
              <a:pPr>
                <a:spcBef>
                  <a:spcPct val="0"/>
                </a:spcBef>
              </a:pPr>
              <a:t>95</a:t>
            </a:fld>
            <a:endParaRPr lang="ru-RU" altLang="ru-RU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5F8BBD70-95BE-4F6B-BFA4-7671D3CE7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C39A7C59-F481-47BF-86C6-72930681E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359AABC0-FBCF-4262-B1E6-9319C8EEF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DAB2FE-DBDC-4CCA-9307-D1576DED793B}" type="slidenum">
              <a:rPr lang="ru-RU" altLang="ru-RU"/>
              <a:pPr>
                <a:spcBef>
                  <a:spcPct val="0"/>
                </a:spcBef>
              </a:pPr>
              <a:t>96</a:t>
            </a:fld>
            <a:endParaRPr lang="ru-RU" altLang="ru-RU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F1D62B7C-40F4-4EE8-9070-21172B6253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FFC12967-E94A-41CC-9334-F253C5CDF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E1994EDA-A9F7-4CBD-B381-7DF879835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C2777-83D8-4E26-BE5E-7BBF3A03CF61}" type="slidenum">
              <a:rPr lang="ru-RU" altLang="ru-RU"/>
              <a:pPr>
                <a:spcBef>
                  <a:spcPct val="0"/>
                </a:spcBef>
              </a:pPr>
              <a:t>97</a:t>
            </a:fld>
            <a:endParaRPr lang="ru-RU" altLang="ru-RU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F72D9D55-0287-4A70-A945-A0C202B2A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0EB651E2-D252-4F62-824D-95E17D406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658D36B1-3F9B-40EB-817D-AD8CCEB81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6370D3-15FE-4135-90EB-62171E4EA2D5}" type="slidenum">
              <a:rPr lang="ru-RU" altLang="ru-RU"/>
              <a:pPr>
                <a:spcBef>
                  <a:spcPct val="0"/>
                </a:spcBef>
              </a:pPr>
              <a:t>98</a:t>
            </a:fld>
            <a:endParaRPr lang="ru-RU" altLang="ru-RU"/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2496393C-1E43-4FD1-8F6B-39F5747A1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7E60D2FC-2B82-4856-802D-23801CC1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B33DD2F-37E8-4E37-B069-DD9835732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9C8601-A593-4EFE-A32F-51A2D450274D}" type="slidenum">
              <a:rPr lang="ru-RU" altLang="ru-RU"/>
              <a:pPr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2DF27C3-B396-43C2-BEE3-08D21787A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0B932E6-BFEC-4408-80AA-67373476B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E6A48D43-678C-4C95-A5E3-9B62343AE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C7F561-0C0D-4616-9757-6CE48FB198C8}" type="slidenum">
              <a:rPr lang="ru-RU" altLang="ru-RU"/>
              <a:pPr>
                <a:spcBef>
                  <a:spcPct val="0"/>
                </a:spcBef>
              </a:pPr>
              <a:t>101</a:t>
            </a:fld>
            <a:endParaRPr lang="ru-RU" altLang="ru-RU"/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B05783D6-66B8-4482-A466-4D01889F1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C17213B6-DB39-4B13-914B-5AEE27360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1DA7FED1-E212-4947-95B2-8BED165AE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2F093F-8635-4EA5-B8F7-E499CC0A7DC7}" type="slidenum">
              <a:rPr lang="ru-RU" altLang="ru-RU"/>
              <a:pPr>
                <a:spcBef>
                  <a:spcPct val="0"/>
                </a:spcBef>
              </a:pPr>
              <a:t>102</a:t>
            </a:fld>
            <a:endParaRPr lang="ru-RU" altLang="ru-RU"/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B9DADF41-63AC-49B5-9190-12C66F84A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450C033F-F4E9-493E-8452-5758699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07DA9E88-CE5F-414F-B1E1-3719D539C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6573DE-3F20-4E69-BDF1-2DC1AFD96FB3}" type="slidenum">
              <a:rPr lang="ru-RU" altLang="ru-RU"/>
              <a:pPr>
                <a:spcBef>
                  <a:spcPct val="0"/>
                </a:spcBef>
              </a:pPr>
              <a:t>103</a:t>
            </a:fld>
            <a:endParaRPr lang="ru-RU" altLang="ru-RU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FFC60AC2-717C-49B5-9CBC-275816157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EEE64E6A-6E89-4FCF-96CB-1DC09E8B9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AED4921F-C415-47C1-86B2-E64AA9B464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4FC694-025E-41D9-BB08-2040B64ECD7F}" type="slidenum">
              <a:rPr lang="ru-RU" altLang="ru-RU"/>
              <a:pPr>
                <a:spcBef>
                  <a:spcPct val="0"/>
                </a:spcBef>
              </a:pPr>
              <a:t>104</a:t>
            </a:fld>
            <a:endParaRPr lang="ru-RU" altLang="ru-RU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B58EA51B-7DCB-413F-B05C-6681CDC1B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9D72216E-D1B6-43CB-8C9F-00133F4F0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0F7901BA-2D58-4C7D-BD70-BEEE77AB1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6A7087-D70C-43C7-A982-AE6338C773A0}" type="slidenum">
              <a:rPr lang="ru-RU" altLang="ru-RU"/>
              <a:pPr>
                <a:spcBef>
                  <a:spcPct val="0"/>
                </a:spcBef>
              </a:pPr>
              <a:t>105</a:t>
            </a:fld>
            <a:endParaRPr lang="ru-RU" altLang="ru-RU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80C2866-EA21-4427-82C6-3D2AC0908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7CC97F32-667C-41A5-BB14-7B3A15AE7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925A9D1D-983A-472D-8EF9-081CAF05F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EE4261-308B-4490-8990-4231C4AF7608}" type="slidenum">
              <a:rPr lang="ru-RU" altLang="ru-RU"/>
              <a:pPr>
                <a:spcBef>
                  <a:spcPct val="0"/>
                </a:spcBef>
              </a:pPr>
              <a:t>106</a:t>
            </a:fld>
            <a:endParaRPr lang="ru-RU" altLang="ru-RU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583B5803-4935-49D3-AD14-597A18054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1AB121AF-C0D2-488A-AE86-BA34C7718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6B2A22CE-FEC9-4F54-B336-6D4A5106A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768525-953D-4F17-BDEA-CFA5229F51C5}" type="slidenum">
              <a:rPr lang="ru-RU" altLang="ru-RU"/>
              <a:pPr>
                <a:spcBef>
                  <a:spcPct val="0"/>
                </a:spcBef>
              </a:pPr>
              <a:t>107</a:t>
            </a:fld>
            <a:endParaRPr lang="ru-RU" altLang="ru-RU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504DA997-175C-425E-A139-0DA492AC7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9D536818-EC48-49F6-B634-9E60B3272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84CC3B7-BDB1-4223-8982-4323C1CC9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A8E2EC-D1D1-4C00-9297-6545437FCB41}" type="slidenum">
              <a:rPr lang="ru-RU" altLang="ru-RU"/>
              <a:pPr>
                <a:spcBef>
                  <a:spcPct val="0"/>
                </a:spcBef>
              </a:pPr>
              <a:t>108</a:t>
            </a:fld>
            <a:endParaRPr lang="ru-RU" altLang="ru-RU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14E72B57-5EFA-4142-AAC6-646B6D8BA6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EE4E37E3-E1BA-47C6-AFDF-CA222C693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CA7D1799-24B2-4953-90BA-EB4AA778D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F9824A-3384-4904-8DE5-797379D178FF}" type="slidenum">
              <a:rPr lang="ru-RU" altLang="ru-RU"/>
              <a:pPr>
                <a:spcBef>
                  <a:spcPct val="0"/>
                </a:spcBef>
              </a:pPr>
              <a:t>109</a:t>
            </a:fld>
            <a:endParaRPr lang="ru-RU" altLang="ru-RU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92A44FE-B37F-43A5-8551-90EAB0671E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82FD08D0-084E-4FE4-99DA-F8E4E76D7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16883984-1140-457F-9F70-7B773730B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A5FD30-DDF9-4F74-AF23-7D0B08F742AB}" type="slidenum">
              <a:rPr lang="ru-RU" altLang="ru-RU"/>
              <a:pPr>
                <a:spcBef>
                  <a:spcPct val="0"/>
                </a:spcBef>
              </a:pPr>
              <a:t>110</a:t>
            </a:fld>
            <a:endParaRPr lang="ru-RU" altLang="ru-RU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1193B966-48E7-409E-ACB5-81BCCEF48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D29D2C55-DD1B-4564-8C16-28A2A850E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1C9B-9761-4E4C-A9FE-4C7A8CE7B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3D35C-B0A2-4EA6-9BA3-9F9C96AD5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2DD8-31D1-460E-BF6D-CE9214D5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F27A0-4A5D-411B-AF78-77ACA413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910E5-BC33-40D5-94DB-74CC9F8D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899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8722-ABAF-4B54-AA5D-9FE40760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0E3-98A3-4551-BA02-4B8867905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B5FE5-EC43-480C-A0F0-E3C46FC6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B56A-89F2-4658-A406-4DED21DB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69DA7-6A66-4768-87B1-C42B8457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4491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14138-7E72-4478-A4A7-4BE4E64FD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F932F-E723-4D90-BFB5-5B16FE9DC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AC01-A1D7-4E20-9136-E548C71C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BE09-758F-4A2A-B648-1BC5B40A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32223-E84D-40F0-9AE6-60073FF2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346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F272-12B5-4CF6-A137-9C206547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8654-6801-4B76-BA1A-EF4A3A16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52A42-2547-4C62-A97A-AFD4EB32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A132-B167-4C5E-AB16-4C2CE732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12505-B48E-4CC8-8FAF-1B0B3373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38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3E74-28D2-4B9A-AE08-FDEEFFAA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37922-B8F1-4163-B253-D2E8CA671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F7C8-5DFE-49DF-86CC-3A0B30AF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109B-86DE-4690-8A1D-519D0705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8926-C93F-4D97-B3F3-27060A6A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868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0FF7-64A7-4433-B60A-9FA0660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C0B-E0CD-453C-BA94-32251179A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27540-0264-415A-A585-3F117E27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1A7A2-65EA-4022-864A-F5B51D7B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FA8DA-3F94-4B72-AEEA-C493B12A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EAFB9-7D87-4E70-9803-1EEED70A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469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A1F7-040F-4925-9855-669D604F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3C1A-0BB9-4026-A7EF-80A0FFD88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FAF50-8DB5-4CD2-B3E8-0A2C437D8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FFAC-EE00-4236-84BE-A747EA2A3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93E3E-3A60-4975-8F31-9330391C2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D6F5F-5E48-408D-BB18-D40C6CDF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F804A-1D53-43A5-BEA2-D93D3C23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15080-F107-481B-9945-526A43CB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40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6FCF-9D5E-46F3-BB0F-A0B22317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707C7-AC33-464B-8F2F-B6466B7C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A3FE5-E03E-4476-86F8-69A783EA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01C36-8926-410E-8A7B-D8621F44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9230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D38FC4-AF67-4366-80B5-FEC9B507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F40B9-F1F1-4AB7-9FB7-88F038F4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A9592-C61E-44AA-A92E-E55505DD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404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CEC4-F06B-4B54-B51C-3AD20BB5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454F-DFF5-470F-B7C0-57CB01B7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5A618-BF4E-447D-B89F-DB653EB1B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FC96F-1B87-4683-BF90-BD4C52DF9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FE5D9-BEB3-49CC-9838-F8742F06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99351-B9FE-4B37-90B6-29A84DB8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6477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B5A7-D5A5-4197-A250-6E2987F1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35D4F-D7A6-4664-AC3F-7C38B364D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A93DD-08AA-46B9-BCBD-5DA69F94B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0AE86-6220-412B-9582-9802FF97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294CB-D17E-4DD5-B0B5-CF7A18FF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8B5C3-3A86-402E-87C8-72782BFD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148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59AD-E0D3-406C-BAAD-736BC9DE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D8789-4DFD-4631-A294-9BBEA07D0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2D717-4753-4BA1-A831-06E8FF94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749-9973-4E5D-8646-6EC5D738E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450C-BF8A-4822-96DA-A5653ED82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646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09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64.w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09720" y="1371600"/>
            <a:ext cx="8099328" cy="1828800"/>
          </a:xfrm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Повышение реалистичности изображений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5573CF5B-37FD-4265-82AB-2F128E0A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Диффузный отражённый свет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E0D24-8AAC-4C61-BA4F-D98969C74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14" y="2996266"/>
            <a:ext cx="2486372" cy="2010056"/>
          </a:xfrm>
          <a:noFill/>
          <a:ln w="28575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9491-B88B-435E-BBD0-98C9D56CBFB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Пример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7F2ED-1A5C-48A2-A04E-3CB1D73BACF0}"/>
              </a:ext>
            </a:extLst>
          </p:cNvPr>
          <p:cNvSpPr txBox="1"/>
          <p:nvPr/>
        </p:nvSpPr>
        <p:spPr>
          <a:xfrm>
            <a:off x="2279650" y="2276475"/>
            <a:ext cx="5284788" cy="2586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tabLst>
                <a:tab pos="176213" algn="l"/>
              </a:tabLst>
              <a:defRPr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glewInit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GLEW_ARB_multitexture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glActiveTexture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(GL_TEXTURE1);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tabLst>
                <a:tab pos="176213" algn="l"/>
              </a:tabLst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glMultiTexCoord2f(GL_TEXTURE0, 0, 1);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D7E50C35-B4AB-4B36-9F30-9F1E25330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Текстурные координаты и мультитекстурирование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BEE3F147-AD58-4301-8A29-478643EF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С появлением мультитекстурирования с вершиной могут быть ассоциированы несколько текстурных координат – свои для каждого </a:t>
            </a:r>
            <a:r>
              <a:rPr lang="en-US" altLang="ru-RU" sz="2800"/>
              <a:t>Texture Unit’</a:t>
            </a:r>
            <a:r>
              <a:rPr lang="ru-RU" altLang="ru-RU" sz="2800"/>
              <a:t>а</a:t>
            </a:r>
          </a:p>
          <a:p>
            <a:pPr eaLnBrk="1" hangingPunct="1"/>
            <a:r>
              <a:rPr lang="ru-RU" altLang="ru-RU" sz="2800"/>
              <a:t>Для указания текущих текстурных координат, соответствующих заданному </a:t>
            </a:r>
            <a:r>
              <a:rPr lang="en-US" altLang="ru-RU" sz="2800"/>
              <a:t>Texture Unit’</a:t>
            </a:r>
            <a:r>
              <a:rPr lang="ru-RU" altLang="ru-RU" sz="2800"/>
              <a:t>у служит команда</a:t>
            </a:r>
          </a:p>
          <a:p>
            <a:pPr lvl="1" eaLnBrk="1" hangingPunct="1"/>
            <a:r>
              <a:rPr lang="en-US" altLang="ru-RU"/>
              <a:t>void glMultiTexCoord[1 2 3 4][i s f d][v](</a:t>
            </a:r>
            <a:br>
              <a:rPr lang="en-US" altLang="ru-RU"/>
            </a:br>
            <a:r>
              <a:rPr lang="en-US" altLang="ru-RU"/>
              <a:t>GLenum texture, Type coords)</a:t>
            </a:r>
          </a:p>
          <a:p>
            <a:pPr lvl="2" eaLnBrk="1" hangingPunct="1"/>
            <a:r>
              <a:rPr lang="en-US" altLang="ru-RU" sz="2000"/>
              <a:t>texture - </a:t>
            </a:r>
            <a:r>
              <a:rPr lang="ru-RU" altLang="ru-RU" sz="2000"/>
              <a:t>GL_TEXTURE</a:t>
            </a:r>
            <a:r>
              <a:rPr lang="en-US" altLang="ru-RU" sz="2000">
                <a:solidFill>
                  <a:schemeClr val="hlink"/>
                </a:solidFill>
              </a:rPr>
              <a:t>x</a:t>
            </a:r>
            <a:endParaRPr lang="ru-RU" altLang="ru-RU" sz="2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750D467F-F37A-43A1-BCBD-D2AB92201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4BFEC4DC-41C2-4A70-A032-2129C81C4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939" y="2239963"/>
            <a:ext cx="5837237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4450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glActiveTexture (GL_TEXTURE0);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glActiveTexture (GL_TEXTURE1);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glBegin(</a:t>
            </a:r>
            <a:r>
              <a:rPr lang="en-US" altLang="ru-RU" sz="1800" b="1">
                <a:latin typeface="Courier New" panose="02070309020205020404" pitchFamily="49" charset="0"/>
              </a:rPr>
              <a:t>GL_TRIANGLES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glMultiTexCoord2f(GL_TEXTURE0,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glMultiTexCoord2f(GL_TEXTURE1,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glVertex3f(...);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glEnd();</a:t>
            </a: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3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9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AF2533CA-DBDE-4829-958C-095DE5B2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>
            <a:extLst>
              <a:ext uri="{FF2B5EF4-FFF2-40B4-BE49-F238E27FC236}">
                <a16:creationId xmlns:a16="http://schemas.microsoft.com/office/drawing/2014/main" id="{5892D6B9-DBB8-49B3-A815-DDD0E9BE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97FAFD23-B946-4A85-AD41-671B21A8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>
            <a:extLst>
              <a:ext uri="{FF2B5EF4-FFF2-40B4-BE49-F238E27FC236}">
                <a16:creationId xmlns:a16="http://schemas.microsoft.com/office/drawing/2014/main" id="{561816D5-537A-49AF-98D6-C0A9DBDC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4" name="Picture 6">
            <a:extLst>
              <a:ext uri="{FF2B5EF4-FFF2-40B4-BE49-F238E27FC236}">
                <a16:creationId xmlns:a16="http://schemas.microsoft.com/office/drawing/2014/main" id="{A5AEBBD2-FB2E-404F-985C-495E2CDD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1763"/>
            <a:ext cx="8459788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77E30322-6311-47AD-BB30-3DF6FF62DA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и полупрозрачность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ABAA213-2175-4A08-867D-AAB9C949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D63C336-3DD6-436A-99C9-4FEAB38D8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</a:t>
            </a:r>
            <a:r>
              <a:rPr lang="en-US"/>
              <a:t>(</a:t>
            </a:r>
            <a:r>
              <a:rPr lang="en-US" b="1"/>
              <a:t>blending</a:t>
            </a:r>
            <a:r>
              <a:rPr lang="en-US"/>
              <a:t>)</a:t>
            </a:r>
            <a:endParaRPr lang="ru-RU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129708BE-C3EE-4267-A267-36532BFF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 процессе растеризации сформированный цвет фрагмента может быть как записан напрямую, так и примешан к цвету существующего фрагмента буфера кадра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Результат смешивания зависит от цветов исходного и выводимого фрагментов, а также от функции смешивания (</a:t>
            </a:r>
            <a:r>
              <a:rPr lang="en-US" altLang="ru-RU"/>
              <a:t>blend-function)</a:t>
            </a:r>
            <a:endParaRPr lang="ru-RU" altLang="ru-RU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Данная возможность позволяет создавать различные эффекты, а также осуществлять вывод полупрозрачных объектов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7D632369-2D88-4835-8CF1-5125275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6405BF6-A4D2-4A41-9B47-58F69176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 включается и выключается при помощи команд</a:t>
            </a:r>
            <a:r>
              <a:rPr lang="en-US" altLang="ru-RU"/>
              <a:t>:</a:t>
            </a:r>
          </a:p>
          <a:p>
            <a:pPr lvl="1" eaLnBrk="1" hangingPunct="1"/>
            <a:r>
              <a:rPr lang="en-US" altLang="ru-RU"/>
              <a:t>glEnable(GL_BLEND)</a:t>
            </a:r>
          </a:p>
          <a:p>
            <a:pPr lvl="1" eaLnBrk="1" hangingPunct="1"/>
            <a:r>
              <a:rPr lang="en-US" altLang="ru-RU"/>
              <a:t>glDisable(GL_BLEND)</a:t>
            </a:r>
            <a:endParaRPr lang="ru-RU" altLang="ru-RU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1F4EDDA5-CDBB-45EB-BB28-36E8E6E59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Принцип работы смешивания цветов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16042A3E-A790-47D5-8D25-E58CD3E4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включенном режиме смешивания цветов результирующий цвет фрагмента вычисляется путем взвешенной суммы цветов исходного и выводимого фрагментов: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C = </a:t>
            </a:r>
            <a:r>
              <a:rPr lang="ru-RU" altLang="ru-RU"/>
              <a:t>С</a:t>
            </a:r>
            <a:r>
              <a:rPr lang="en-US" altLang="ru-RU" baseline="-25000"/>
              <a:t>s</a:t>
            </a:r>
            <a:r>
              <a:rPr lang="en-US" altLang="ru-RU"/>
              <a:t> * K</a:t>
            </a:r>
            <a:r>
              <a:rPr lang="en-US" altLang="ru-RU" baseline="-25000"/>
              <a:t>s</a:t>
            </a:r>
            <a:r>
              <a:rPr lang="en-US" altLang="ru-RU"/>
              <a:t>  + C</a:t>
            </a:r>
            <a:r>
              <a:rPr lang="en-US" altLang="ru-RU" baseline="-25000"/>
              <a:t>d</a:t>
            </a:r>
            <a:r>
              <a:rPr lang="en-US" altLang="ru-RU"/>
              <a:t> * K</a:t>
            </a:r>
            <a:r>
              <a:rPr lang="en-US" altLang="ru-RU" baseline="-25000"/>
              <a:t>d</a:t>
            </a:r>
            <a:br>
              <a:rPr lang="ru-RU" altLang="ru-RU" baseline="-25000"/>
            </a:br>
            <a:r>
              <a:rPr lang="ru-RU" altLang="ru-RU"/>
              <a:t>С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C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исходный и выводимый цвета</a:t>
            </a:r>
            <a:br>
              <a:rPr lang="ru-RU" altLang="ru-RU"/>
            </a:br>
            <a:r>
              <a:rPr lang="en-US" altLang="ru-RU"/>
              <a:t>K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K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их весовые коэффициенты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Весовые коэффициенты задаются при помощи функции смешивания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0A368EEF-E40F-48B4-8840-3AFA4F8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Функция смешивания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D18C5DD0-C5AC-4923-889B-ED4363BFB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8" y="2017714"/>
            <a:ext cx="8343900" cy="4840287"/>
          </a:xfrm>
        </p:spPr>
        <p:txBody>
          <a:bodyPr/>
          <a:lstStyle/>
          <a:p>
            <a:pPr eaLnBrk="1" hangingPunct="1"/>
            <a:r>
              <a:rPr lang="ru-RU" altLang="ru-RU" sz="2800"/>
              <a:t>Функция смешивания задает способ вычисления коэффициентов, на которые умножаются компоненты исходного и выводимого фрагментов</a:t>
            </a:r>
          </a:p>
          <a:p>
            <a:pPr eaLnBrk="1" hangingPunct="1"/>
            <a:r>
              <a:rPr lang="ru-RU" altLang="ru-RU" sz="2800"/>
              <a:t>В</a:t>
            </a:r>
            <a:r>
              <a:rPr lang="en-US" altLang="ru-RU" sz="2800"/>
              <a:t> OpenGL </a:t>
            </a:r>
            <a:r>
              <a:rPr lang="ru-RU" altLang="ru-RU" sz="2800"/>
              <a:t>функция смешивания определяется при помощи команды</a:t>
            </a:r>
            <a:endParaRPr lang="en-US" altLang="ru-RU" sz="2800"/>
          </a:p>
          <a:p>
            <a:pPr lvl="1" eaLnBrk="1" hangingPunct="1"/>
            <a:r>
              <a:rPr lang="en-US" altLang="ru-RU" b="1"/>
              <a:t>glBlendFunc</a:t>
            </a:r>
            <a:r>
              <a:rPr lang="en-US" altLang="ru-RU"/>
              <a:t>(GLenum sFactor, GLenum dFactor)</a:t>
            </a:r>
            <a:endParaRPr lang="ru-RU" altLang="ru-RU"/>
          </a:p>
          <a:p>
            <a:pPr lvl="1" eaLnBrk="1" hangingPunct="1"/>
            <a:r>
              <a:rPr lang="en-US" altLang="ru-RU" b="1"/>
              <a:t>sFactor</a:t>
            </a:r>
            <a:r>
              <a:rPr lang="en-US" altLang="ru-RU"/>
              <a:t> –</a:t>
            </a:r>
            <a:r>
              <a:rPr lang="ru-RU" altLang="ru-RU"/>
              <a:t> задает коэффициент, применяемый к цвету выводимого фрагмента</a:t>
            </a:r>
          </a:p>
          <a:p>
            <a:pPr lvl="1" eaLnBrk="1" hangingPunct="1"/>
            <a:r>
              <a:rPr lang="en-US" altLang="ru-RU" b="1"/>
              <a:t>dFactor</a:t>
            </a:r>
            <a:r>
              <a:rPr lang="en-US" altLang="ru-RU"/>
              <a:t> – </a:t>
            </a:r>
            <a:r>
              <a:rPr lang="ru-RU" altLang="ru-RU"/>
              <a:t>коэффициент, применяемый к цвету исходного фрагмента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73A3D448-D9C4-424E-AD8A-45762687E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Рисование полупрозрачных объектов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AEB022BC-DE40-4A7A-9CA1-B8B10DB0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8" y="2017714"/>
            <a:ext cx="8343900" cy="4840287"/>
          </a:xfrm>
        </p:spPr>
        <p:txBody>
          <a:bodyPr/>
          <a:lstStyle/>
          <a:p>
            <a:pPr eaLnBrk="1" hangingPunct="1"/>
            <a:r>
              <a:rPr lang="ru-RU" altLang="ru-RU" sz="2800"/>
              <a:t>Если в сцене присутствуют полупрозрачные объекты, то для ее корректной визуализации необходимо придерживаться следующего алгоритма</a:t>
            </a:r>
          </a:p>
          <a:p>
            <a:pPr lvl="1" eaLnBrk="1" hangingPunct="1"/>
            <a:r>
              <a:rPr lang="ru-RU" altLang="ru-RU"/>
              <a:t>Рисуем непрозрачные объекты с разрешенной записью в буфер глубины</a:t>
            </a:r>
          </a:p>
          <a:p>
            <a:pPr lvl="1" eaLnBrk="1" hangingPunct="1"/>
            <a:r>
              <a:rPr lang="ru-RU" altLang="ru-RU"/>
              <a:t>Включаем режим смешивания цветов</a:t>
            </a:r>
          </a:p>
          <a:p>
            <a:pPr lvl="1" eaLnBrk="1" hangingPunct="1"/>
            <a:r>
              <a:rPr lang="ru-RU" altLang="ru-RU"/>
              <a:t>Рисуем полупрозрачные объекты с выключенной записью в буфер глубины, причем выводим в первую очередь наиболее удаленные от наблюдателя полупрозрачные примитивы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024FF86-978C-421D-BF9F-2382B70D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Вычисление диффузной составляющей отраженного света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567CB73-754F-4592-A945-FB97FE84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Пусть свет падает от точечного источника на одну сторону микро-грани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света диффузно </a:t>
            </a:r>
            <a:r>
              <a:rPr lang="ru-RU" altLang="ru-RU" dirty="0" err="1"/>
              <a:t>переизлучается</a:t>
            </a:r>
            <a:r>
              <a:rPr lang="ru-RU" altLang="ru-RU" dirty="0"/>
              <a:t>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</a:t>
            </a:r>
            <a:r>
              <a:rPr lang="ru-RU" altLang="ru-RU" dirty="0" err="1"/>
              <a:t>переизлученного</a:t>
            </a:r>
            <a:r>
              <a:rPr lang="ru-RU" altLang="ru-RU" dirty="0"/>
              <a:t> света достигает глаза с интенсивностью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Как зависит результирующая интенсивность света от векторов </a:t>
            </a:r>
            <a:r>
              <a:rPr lang="en-US" altLang="ru-RU" b="1" dirty="0"/>
              <a:t>m</a:t>
            </a:r>
            <a:r>
              <a:rPr lang="en-US" altLang="ru-RU" dirty="0"/>
              <a:t>, </a:t>
            </a:r>
            <a:r>
              <a:rPr lang="en-US" altLang="ru-RU" b="1" dirty="0"/>
              <a:t>v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b="1" dirty="0"/>
              <a:t>s</a:t>
            </a:r>
            <a:r>
              <a:rPr lang="en-US" altLang="ru-RU" dirty="0"/>
              <a:t>?</a:t>
            </a:r>
            <a:endParaRPr lang="ru-RU" altLang="ru-RU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639AE298-C045-4D71-A779-C1C39ABAA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рисования полупрозрачных объектов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3EDBE151-0FDF-4DA7-9076-3709C9C1E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сортировки полигонов по удаленности от наблюдателя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Несоблюдение данного правила приводит к появлению неприятных «артефактов»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выбор правильной функции смешивания для достижения нужного результата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E2DAF46-C2C6-4268-BB09-26CDF914F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Оптимизация сортировки примитивов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A6217811-DC16-4749-A2C8-F870E5B0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любом изменении положения камеры или полупрозрачных объектов требуется сортировка всех полупрозрачных примитивов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на сортировку полигонов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по</a:t>
            </a:r>
            <a:r>
              <a:rPr lang="en-US" altLang="ru-RU"/>
              <a:t> </a:t>
            </a:r>
            <a:r>
              <a:rPr lang="ru-RU" altLang="ru-RU"/>
              <a:t>передачу вершин примитивов на сторону </a:t>
            </a:r>
            <a:r>
              <a:rPr lang="en-US" altLang="ru-RU"/>
              <a:t>OpenGL</a:t>
            </a:r>
            <a:r>
              <a:rPr lang="ru-RU" altLang="ru-RU"/>
              <a:t> (нет возможности хранить статическую геометрию на </a:t>
            </a:r>
            <a:r>
              <a:rPr lang="en-US" altLang="ru-RU"/>
              <a:t>OpenGL-</a:t>
            </a:r>
            <a:r>
              <a:rPr lang="ru-RU" altLang="ru-RU"/>
              <a:t>сервере)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Желательно упростить или вообще избавиться от сортировки по глубине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20366C4A-8C0E-46AD-B99F-F4F24BD0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Сортировка полупрозрачных объектов вместо сортировки примитивов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7477A13A-5FA2-4F5D-951F-B723DD05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Если объекты сцены являются выпуклыми, то можно рисовать их с помощью модифицированного алгоритма художника:</a:t>
            </a:r>
          </a:p>
          <a:p>
            <a:pPr lvl="1" eaLnBrk="1" hangingPunct="1"/>
            <a:r>
              <a:rPr lang="ru-RU" altLang="ru-RU"/>
              <a:t>Сперва рисуем обратные, а потом лицевые грани выпуклого объекта</a:t>
            </a:r>
          </a:p>
          <a:p>
            <a:pPr lvl="1" eaLnBrk="1" hangingPunct="1"/>
            <a:r>
              <a:rPr lang="ru-RU" altLang="ru-RU"/>
              <a:t>Невыпуклые статические объекты можно разбить на выпуклые составляющие и сортировать уже их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62770D02-6DC3-4B7E-94B8-358F6AAB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Альтернативные способы вывода полупрозрачных объектов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1FC097A7-1F99-412D-ACF2-AE19AA3F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Существуют методики рисования полупрозрачных объектов без необходимости сортировки полигонов ценой нескольких проходов рендеринга – </a:t>
            </a:r>
            <a:r>
              <a:rPr lang="en-US" altLang="ru-RU" sz="2800" b="1"/>
              <a:t>Order independent transparency</a:t>
            </a:r>
            <a:endParaRPr lang="ru-RU" altLang="ru-RU" sz="2800" b="1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Качество/скорость зависят от количества проходов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Избавление от необходимости сортировки полигонов позволяет хранить геометрию сцены на стороне сервера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От реализации </a:t>
            </a:r>
            <a:r>
              <a:rPr lang="en-US" altLang="ru-RU"/>
              <a:t>OpenGL </a:t>
            </a:r>
            <a:r>
              <a:rPr lang="ru-RU" altLang="ru-RU"/>
              <a:t>требуется поддержка определенных расширений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234FDC8B-2225-4247-A272-A3D36BBF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Выбор функции смешивания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513F5373-7AD0-4368-B28C-F76080CF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2017714"/>
            <a:ext cx="8631238" cy="4651375"/>
          </a:xfrm>
        </p:spPr>
        <p:txBody>
          <a:bodyPr/>
          <a:lstStyle/>
          <a:p>
            <a:pPr eaLnBrk="1" hangingPunct="1"/>
            <a:r>
              <a:rPr lang="ru-RU" altLang="ru-RU" sz="2800"/>
              <a:t>Хорошие результаты</a:t>
            </a:r>
            <a:r>
              <a:rPr lang="en-US" altLang="ru-RU" sz="2800"/>
              <a:t> </a:t>
            </a:r>
            <a:r>
              <a:rPr lang="ru-RU" altLang="ru-RU" sz="2800"/>
              <a:t>для поглощающих свет полупрозрачных материалов (светофильтров) дает функция смешивания:</a:t>
            </a:r>
          </a:p>
          <a:p>
            <a:pPr lvl="1" eaLnBrk="1" hangingPunct="1"/>
            <a:r>
              <a:rPr lang="en-US" altLang="ru-RU" sz="2000"/>
              <a:t>glBlendFunc(GL</a:t>
            </a:r>
            <a:r>
              <a:rPr lang="ru-RU" altLang="ru-RU" sz="2000"/>
              <a:t>_</a:t>
            </a:r>
            <a:r>
              <a:rPr lang="en-US" altLang="ru-RU" sz="2000"/>
              <a:t>SRC_ALPHA, GL_ONE_MINUS_SRC_ALPHA)</a:t>
            </a:r>
          </a:p>
          <a:p>
            <a:pPr eaLnBrk="1" hangingPunct="1"/>
            <a:r>
              <a:rPr lang="ru-RU" altLang="ru-RU" sz="2800"/>
              <a:t>Для светящихся материалов (искры, пламя, снег) хорошие результаты дает функция смешивания:</a:t>
            </a:r>
          </a:p>
          <a:p>
            <a:pPr lvl="1" eaLnBrk="1" hangingPunct="1"/>
            <a:r>
              <a:rPr lang="en-US" altLang="ru-RU" sz="2000"/>
              <a:t>glBlendFunc(GL_ONE, GL_ONE)</a:t>
            </a:r>
          </a:p>
          <a:p>
            <a:pPr lvl="1" eaLnBrk="1" hangingPunct="1"/>
            <a:r>
              <a:rPr lang="ru-RU" altLang="ru-RU" sz="2000"/>
              <a:t>Примечательно, что вывод полупрозрачных примитивов с помощью данной функции, не требует сортировки вообще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431FF1DB-250B-433D-85DF-52CCCD5CB5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тумана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5C70FCCF-AA16-4405-9FA6-0B7BD82C1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78AF47E3-35ED-46AA-911F-04AC0C36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туман?</a:t>
            </a:r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6F31ECD0-1DDB-44D0-A546-8E2B3BD0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b="1"/>
              <a:t>Туман</a:t>
            </a:r>
            <a:r>
              <a:rPr lang="ru-RU" altLang="ru-RU"/>
              <a:t> — форма выделения паров воды в виде микроскопических капель или ледяных кристаллов, которые собираясь в приземном слое атмосферы (иногда до нескольких сотен метров) делают воздух менее прозрачным.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53CF60D0-6C73-4277-BC15-CA24346C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814"/>
            <a:ext cx="9144000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A9001434-E0B2-4215-A33E-F6A5F1BF6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тумана в компьютерной графике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3D37957D-694B-4D1D-AB9C-16926CD50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Моделирование природных явлений, малопрозрачных сред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Туман, пасмурная погода, дождь, пыль, однородный дым, подводная среда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Дополнительное средство передачи глубины и дистанции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Объекты расположенные дальше от наблюдателя видны менее отчетливо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рендеринге открытых пространств туман позволяет скрыть линию горизонта, вызванную ограниченной глубиной видимого объема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07E7F686-58E1-47E4-9412-AF56047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Реализация тумана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48273A1-0D28-4315-9F04-780030BD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989138"/>
            <a:ext cx="8604250" cy="4868862"/>
          </a:xfrm>
        </p:spPr>
        <p:txBody>
          <a:bodyPr/>
          <a:lstStyle/>
          <a:p>
            <a:pPr eaLnBrk="1" hangingPunct="1"/>
            <a:r>
              <a:rPr lang="ru-RU" altLang="ru-RU" sz="2800"/>
              <a:t>Туман в </a:t>
            </a:r>
            <a:r>
              <a:rPr lang="en-US" altLang="ru-RU" sz="2800"/>
              <a:t>OpenGL </a:t>
            </a:r>
            <a:r>
              <a:rPr lang="ru-RU" altLang="ru-RU" sz="2800"/>
              <a:t>характеризуется несколькими величинами</a:t>
            </a:r>
            <a:endParaRPr lang="en-US" altLang="ru-RU" sz="2800"/>
          </a:p>
          <a:p>
            <a:pPr lvl="1" eaLnBrk="1" hangingPunct="1"/>
            <a:r>
              <a:rPr lang="ru-RU" altLang="ru-RU"/>
              <a:t>Цвет</a:t>
            </a:r>
          </a:p>
          <a:p>
            <a:pPr lvl="1" eaLnBrk="1" hangingPunct="1"/>
            <a:r>
              <a:rPr lang="ru-RU" altLang="ru-RU"/>
              <a:t>Уравнение (линейное, экспоненциальное или квадратичное экспоненциальное)</a:t>
            </a:r>
          </a:p>
          <a:p>
            <a:pPr lvl="1" eaLnBrk="1" hangingPunct="1"/>
            <a:r>
              <a:rPr lang="ru-RU" altLang="ru-RU"/>
              <a:t>Плотность</a:t>
            </a:r>
          </a:p>
          <a:p>
            <a:pPr eaLnBrk="1" hangingPunct="1"/>
            <a:r>
              <a:rPr lang="ru-RU" altLang="ru-RU" sz="2800"/>
              <a:t>Цвет фрагмента смешивается с цветом тумана с использованием коэффициента, рассчитываемого по уравнению тумана с учетом расстояния от наблюдателя до объекта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5">
            <a:extLst>
              <a:ext uri="{FF2B5EF4-FFF2-40B4-BE49-F238E27FC236}">
                <a16:creationId xmlns:a16="http://schemas.microsoft.com/office/drawing/2014/main" id="{4E655D0D-7556-4374-8A25-D6B9854D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400" dirty="0"/>
              <a:t>Вычисление диффузной составляющей отраженного света</a:t>
            </a:r>
            <a:endParaRPr lang="ru-RU" altLang="ru-RU" sz="400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5FDA4E3-E1E0-466D-86DB-28E6C8C2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Свет рассеивается одинаково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Ориентация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относительно глаза не имеет значения (кроме случая </a:t>
            </a:r>
            <a:r>
              <a:rPr lang="en-US" altLang="ru-RU" dirty="0"/>
              <a:t>v </a:t>
            </a:r>
            <a:r>
              <a:rPr lang="en-US" altLang="ru-RU" dirty="0">
                <a:cs typeface="Tahoma" panose="020B0604030504040204" pitchFamily="34" charset="0"/>
              </a:rPr>
              <a:t>∙</a:t>
            </a:r>
            <a:r>
              <a:rPr lang="en-US" altLang="ru-RU" dirty="0"/>
              <a:t> m &lt; 0 – </a:t>
            </a:r>
            <a:r>
              <a:rPr lang="ru-RU" altLang="ru-RU" dirty="0"/>
              <a:t>в этом случае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  <a:r>
              <a:rPr lang="en-US" altLang="ru-RU" dirty="0"/>
              <a:t> = 0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Количество света зависит от ориентации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по отношению к источнику света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«наблюдаемая» источником света площадь </a:t>
            </a:r>
            <a:r>
              <a:rPr lang="ru-RU" altLang="ru-RU" dirty="0" err="1"/>
              <a:t>микрограни</a:t>
            </a:r>
            <a:endParaRPr lang="ru-RU" altLang="ru-RU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FC1C300B-E583-41D2-9661-8A23E494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Уравнения тумана</a:t>
            </a:r>
          </a:p>
        </p:txBody>
      </p:sp>
      <p:graphicFrame>
        <p:nvGraphicFramePr>
          <p:cNvPr id="238595" name="Object 3">
            <a:extLst>
              <a:ext uri="{FF2B5EF4-FFF2-40B4-BE49-F238E27FC236}">
                <a16:creationId xmlns:a16="http://schemas.microsoft.com/office/drawing/2014/main" id="{961EB722-F63A-4633-A4D4-8790F2900FD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351088" y="1916113"/>
          <a:ext cx="383063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Формула" r:id="rId4" imgW="990170" imgH="393529" progId="Equation.3">
                  <p:embed/>
                </p:oleObj>
              </mc:Choice>
              <mc:Fallback>
                <p:oleObj name="Формула" r:id="rId4" imgW="990170" imgH="393529" progId="Equation.3">
                  <p:embed/>
                  <p:pic>
                    <p:nvPicPr>
                      <p:cNvPr id="238595" name="Object 3">
                        <a:extLst>
                          <a:ext uri="{FF2B5EF4-FFF2-40B4-BE49-F238E27FC236}">
                            <a16:creationId xmlns:a16="http://schemas.microsoft.com/office/drawing/2014/main" id="{961EB722-F63A-4633-A4D4-8790F2900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1916113"/>
                        <a:ext cx="383063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>
            <a:extLst>
              <a:ext uri="{FF2B5EF4-FFF2-40B4-BE49-F238E27FC236}">
                <a16:creationId xmlns:a16="http://schemas.microsoft.com/office/drawing/2014/main" id="{668163ED-DF9E-4C97-A897-D66C32E00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8213" y="5157788"/>
          <a:ext cx="38163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Формула" r:id="rId6" imgW="698197" imgH="253890" progId="Equation.3">
                  <p:embed/>
                </p:oleObj>
              </mc:Choice>
              <mc:Fallback>
                <p:oleObj name="Формула" r:id="rId6" imgW="698197" imgH="253890" progId="Equation.3">
                  <p:embed/>
                  <p:pic>
                    <p:nvPicPr>
                      <p:cNvPr id="238596" name="Object 4">
                        <a:extLst>
                          <a:ext uri="{FF2B5EF4-FFF2-40B4-BE49-F238E27FC236}">
                            <a16:creationId xmlns:a16="http://schemas.microsoft.com/office/drawing/2014/main" id="{668163ED-DF9E-4C97-A897-D66C32E00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5157788"/>
                        <a:ext cx="38163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EF9D20D5-C8CE-481D-96F4-88C097807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9" y="3644900"/>
          <a:ext cx="345757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Формула" r:id="rId8" imgW="583947" imgH="228501" progId="Equation.3">
                  <p:embed/>
                </p:oleObj>
              </mc:Choice>
              <mc:Fallback>
                <p:oleObj name="Формула" r:id="rId8" imgW="583947" imgH="228501" progId="Equation.3">
                  <p:embed/>
                  <p:pic>
                    <p:nvPicPr>
                      <p:cNvPr id="238597" name="Object 5">
                        <a:extLst>
                          <a:ext uri="{FF2B5EF4-FFF2-40B4-BE49-F238E27FC236}">
                            <a16:creationId xmlns:a16="http://schemas.microsoft.com/office/drawing/2014/main" id="{EF9D20D5-C8CE-481D-96F4-88C097807D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3644900"/>
                        <a:ext cx="345757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058F5205-AADD-4095-900B-2040E49A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Управление наложением тумана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9A73D173-50D0-47A6-8AD7-A50170B9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Включение</a:t>
            </a:r>
            <a:r>
              <a:rPr lang="en-US" altLang="ru-RU"/>
              <a:t>/</a:t>
            </a:r>
            <a:r>
              <a:rPr lang="ru-RU" altLang="ru-RU"/>
              <a:t>выключение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glEnable/glDisable(GL_FOG)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Задание параметров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glFog[f i][v](pname, param[s])</a:t>
            </a:r>
            <a:br>
              <a:rPr lang="ru-RU" altLang="ru-RU"/>
            </a:br>
            <a:r>
              <a:rPr lang="en-US" altLang="ru-RU"/>
              <a:t>pname: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GL_FOG_MODE (GL_LINEAR, GL_EXP, GL_EXP2)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GL_FOG_DENSITY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GL_FOG_START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GL_FOG_END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GL_FOG_COLOR</a:t>
            </a:r>
            <a:endParaRPr lang="ru-RU" altLang="ru-RU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BB112C71-8EB4-4F0E-93DD-1067EC498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наложения тумана</a:t>
            </a:r>
          </a:p>
        </p:txBody>
      </p:sp>
      <p:sp>
        <p:nvSpPr>
          <p:cNvPr id="258051" name="Text Box 3">
            <a:extLst>
              <a:ext uri="{FF2B5EF4-FFF2-40B4-BE49-F238E27FC236}">
                <a16:creationId xmlns:a16="http://schemas.microsoft.com/office/drawing/2014/main" id="{405B8587-0AFD-4FF7-A81F-653172665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76" y="2384425"/>
            <a:ext cx="5781675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fogDensity = 0.008f;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glFogf(GL_FOG_DENSITY, fogDensity);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fogStart = 100.0f;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glFogf(GL_FOG_START, fogStart);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fogEnd = 230;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glFogf(GL_FOG_END, fogEnd);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float</a:t>
            </a:r>
            <a:r>
              <a:rPr lang="ru-RU" altLang="ru-RU" sz="1800" b="1">
                <a:latin typeface="Courier New" panose="02070309020205020404" pitchFamily="49" charset="0"/>
              </a:rPr>
              <a:t> fogColor</a:t>
            </a:r>
            <a:r>
              <a:rPr lang="en-US" altLang="ru-RU" sz="1800" b="1">
                <a:latin typeface="Courier New" panose="02070309020205020404" pitchFamily="49" charset="0"/>
              </a:rPr>
              <a:t>[]</a:t>
            </a:r>
            <a:r>
              <a:rPr lang="ru-RU" altLang="ru-RU" sz="1800" b="1">
                <a:latin typeface="Courier New" panose="02070309020205020404" pitchFamily="49" charset="0"/>
              </a:rPr>
              <a:t> = {0.8f, 0.8f, 0.8f, 1};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glFogfv(GL_FOG_COLOR, fogColor);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glFogi(GL_FOG_MODE, g_fogMode);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glEnable(GL_FOG);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>
            <a:extLst>
              <a:ext uri="{FF2B5EF4-FFF2-40B4-BE49-F238E27FC236}">
                <a16:creationId xmlns:a16="http://schemas.microsoft.com/office/drawing/2014/main" id="{CBDA7AEA-2FC8-49C0-B116-67620A8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>
            <a:extLst>
              <a:ext uri="{FF2B5EF4-FFF2-40B4-BE49-F238E27FC236}">
                <a16:creationId xmlns:a16="http://schemas.microsoft.com/office/drawing/2014/main" id="{AA813322-02EE-4659-BB1F-206A9ABD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127A573-4268-4220-B1D6-3290FD61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Вопросы?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4E8D7679-C67C-4AE0-97F0-CA9D3272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9FE6C2-DF2B-4890-82E8-82C9C59A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Закон Ламберта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/>
              </a:p>
            </p:txBody>
          </p:sp>
        </mc:Choice>
        <mc:Fallback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511675" y="2133600"/>
                <a:ext cx="3240088" cy="111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4D2B489-8BDE-4E06-8A0B-393946A5F06B}"/>
              </a:ext>
            </a:extLst>
          </p:cNvPr>
          <p:cNvGrpSpPr/>
          <p:nvPr/>
        </p:nvGrpSpPr>
        <p:grpSpPr>
          <a:xfrm>
            <a:off x="352029" y="2276474"/>
            <a:ext cx="4752975" cy="4032251"/>
            <a:chOff x="1524001" y="2278063"/>
            <a:chExt cx="4752975" cy="4032251"/>
          </a:xfrm>
        </p:grpSpPr>
        <p:sp>
          <p:nvSpPr>
            <p:cNvPr id="21508" name="AutoShape 4">
              <a:extLst>
                <a:ext uri="{FF2B5EF4-FFF2-40B4-BE49-F238E27FC236}">
                  <a16:creationId xmlns:a16="http://schemas.microsoft.com/office/drawing/2014/main" id="{0369FA00-0493-44E6-A6EF-5B505B27C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1" y="5734051"/>
              <a:ext cx="4752975" cy="576263"/>
            </a:xfrm>
            <a:prstGeom prst="parallelogram">
              <a:avLst>
                <a:gd name="adj" fmla="val 206198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FDAB6253-B8B3-43CB-9DEA-A6FD3ADB5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488" y="4294188"/>
              <a:ext cx="0" cy="16557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0" name="Line 6">
              <a:extLst>
                <a:ext uri="{FF2B5EF4-FFF2-40B4-BE49-F238E27FC236}">
                  <a16:creationId xmlns:a16="http://schemas.microsoft.com/office/drawing/2014/main" id="{60F73B0E-2E51-4025-B252-29BC718C8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36888" y="422275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1" name="AutoShape 7">
              <a:extLst>
                <a:ext uri="{FF2B5EF4-FFF2-40B4-BE49-F238E27FC236}">
                  <a16:creationId xmlns:a16="http://schemas.microsoft.com/office/drawing/2014/main" id="{74647584-1EBB-461D-900C-EBA688048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126" y="2278063"/>
              <a:ext cx="792163" cy="792162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2" name="Text Box 8">
              <a:extLst>
                <a:ext uri="{FF2B5EF4-FFF2-40B4-BE49-F238E27FC236}">
                  <a16:creationId xmlns:a16="http://schemas.microsoft.com/office/drawing/2014/main" id="{8E0E21A8-5939-4021-B419-5218D0AB0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6388" y="4149725"/>
              <a:ext cx="4746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3" name="Text Box 9">
              <a:extLst>
                <a:ext uri="{FF2B5EF4-FFF2-40B4-BE49-F238E27FC236}">
                  <a16:creationId xmlns:a16="http://schemas.microsoft.com/office/drawing/2014/main" id="{E8FEED10-756F-4EE0-BA19-38B6D314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063" y="4149725"/>
              <a:ext cx="3413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7" name="Text Box 13">
              <a:extLst>
                <a:ext uri="{FF2B5EF4-FFF2-40B4-BE49-F238E27FC236}">
                  <a16:creationId xmlns:a16="http://schemas.microsoft.com/office/drawing/2014/main" id="{2665D5EC-669B-4AFA-8A47-203EB32C8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7251" y="5734050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</p:grpSp>
      <p:sp>
        <p:nvSpPr>
          <p:cNvPr id="28694" name="Text Box 27">
            <a:extLst>
              <a:ext uri="{FF2B5EF4-FFF2-40B4-BE49-F238E27FC236}">
                <a16:creationId xmlns:a16="http://schemas.microsoft.com/office/drawing/2014/main" id="{BD331216-6BDD-4161-9E64-DE32EBA37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3141663"/>
            <a:ext cx="5919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Tahoma" panose="020B0604030504040204" pitchFamily="34" charset="0"/>
              </a:rPr>
              <a:t>I</a:t>
            </a:r>
            <a:r>
              <a:rPr lang="en-US" altLang="ru-RU" sz="1800" baseline="-25000" dirty="0">
                <a:latin typeface="Tahoma" panose="020B0604030504040204" pitchFamily="34" charset="0"/>
              </a:rPr>
              <a:t>s</a:t>
            </a:r>
            <a:r>
              <a:rPr lang="en-US" altLang="ru-RU" sz="1800" dirty="0">
                <a:latin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</a:rPr>
              <a:t>интенсивность падающего света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ρ</a:t>
            </a:r>
            <a:r>
              <a:rPr lang="en-US" altLang="ru-RU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коэффициент диффузного отражения материала</a:t>
            </a:r>
            <a:endParaRPr lang="el-GR" altLang="ru-RU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CCC07C-C50E-4999-929B-646D78D84E4C}"/>
              </a:ext>
            </a:extLst>
          </p:cNvPr>
          <p:cNvGrpSpPr/>
          <p:nvPr/>
        </p:nvGrpSpPr>
        <p:grpSpPr>
          <a:xfrm>
            <a:off x="8418909" y="2133600"/>
            <a:ext cx="3816349" cy="5761037"/>
            <a:chOff x="6600826" y="2349501"/>
            <a:chExt cx="3816349" cy="5761037"/>
          </a:xfrm>
        </p:grpSpPr>
        <p:sp>
          <p:nvSpPr>
            <p:cNvPr id="21518" name="AutoShape 14">
              <a:extLst>
                <a:ext uri="{FF2B5EF4-FFF2-40B4-BE49-F238E27FC236}">
                  <a16:creationId xmlns:a16="http://schemas.microsoft.com/office/drawing/2014/main" id="{23A1D0DD-7689-43F1-A2A7-9CB09CA39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75697">
              <a:off x="5879307" y="5445920"/>
              <a:ext cx="4752975" cy="576262"/>
            </a:xfrm>
            <a:prstGeom prst="parallelogram">
              <a:avLst>
                <a:gd name="adj" fmla="val 206199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9" name="Line 15">
              <a:extLst>
                <a:ext uri="{FF2B5EF4-FFF2-40B4-BE49-F238E27FC236}">
                  <a16:creationId xmlns:a16="http://schemas.microsoft.com/office/drawing/2014/main" id="{7CED46F5-1E5B-4CC5-A385-C4C970F2CC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731537" flipV="1">
              <a:off x="7570789" y="4114801"/>
              <a:ext cx="1587" cy="16557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0" name="Line 16">
              <a:extLst>
                <a:ext uri="{FF2B5EF4-FFF2-40B4-BE49-F238E27FC236}">
                  <a16:creationId xmlns:a16="http://schemas.microsoft.com/office/drawing/2014/main" id="{C3D4D7A9-7458-4F72-8AD5-7B8991697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256588" y="364490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1" name="AutoShape 17">
              <a:extLst>
                <a:ext uri="{FF2B5EF4-FFF2-40B4-BE49-F238E27FC236}">
                  <a16:creationId xmlns:a16="http://schemas.microsoft.com/office/drawing/2014/main" id="{78B46E1F-CBAE-4456-A417-DA476953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608" y="2349501"/>
              <a:ext cx="792162" cy="792163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22" name="Text Box 18">
              <a:extLst>
                <a:ext uri="{FF2B5EF4-FFF2-40B4-BE49-F238E27FC236}">
                  <a16:creationId xmlns:a16="http://schemas.microsoft.com/office/drawing/2014/main" id="{56D256EC-5E40-43EC-9746-8050ABF55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8026" y="4221163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3" name="Text Box 19">
              <a:extLst>
                <a:ext uri="{FF2B5EF4-FFF2-40B4-BE49-F238E27FC236}">
                  <a16:creationId xmlns:a16="http://schemas.microsoft.com/office/drawing/2014/main" id="{F7120E78-8808-4B01-B341-DAE2BDC8C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0826" y="4292600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4" name="Text Box 20">
              <a:extLst>
                <a:ext uri="{FF2B5EF4-FFF2-40B4-BE49-F238E27FC236}">
                  <a16:creationId xmlns:a16="http://schemas.microsoft.com/office/drawing/2014/main" id="{4324C1DA-757A-4D21-AFF7-84842D409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0689" y="5300663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  <p:sp>
          <p:nvSpPr>
            <p:cNvPr id="21525" name="Line 21">
              <a:extLst>
                <a:ext uri="{FF2B5EF4-FFF2-40B4-BE49-F238E27FC236}">
                  <a16:creationId xmlns:a16="http://schemas.microsoft.com/office/drawing/2014/main" id="{F9369DAF-B267-4D0B-A281-6487D3333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2125" y="58769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6" name="Line 22">
              <a:extLst>
                <a:ext uri="{FF2B5EF4-FFF2-40B4-BE49-F238E27FC236}">
                  <a16:creationId xmlns:a16="http://schemas.microsoft.com/office/drawing/2014/main" id="{255EE33D-6EDB-4C4B-BD36-23B99C0E0C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2880000">
              <a:off x="7751763" y="50133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7" name="Arc 23">
              <a:extLst>
                <a:ext uri="{FF2B5EF4-FFF2-40B4-BE49-F238E27FC236}">
                  <a16:creationId xmlns:a16="http://schemas.microsoft.com/office/drawing/2014/main" id="{550B3AA0-405E-4711-9FAD-FF991F545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5187951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Text Box 24">
              <a:extLst>
                <a:ext uri="{FF2B5EF4-FFF2-40B4-BE49-F238E27FC236}">
                  <a16:creationId xmlns:a16="http://schemas.microsoft.com/office/drawing/2014/main" id="{9D883515-ABE4-475D-BB66-2FF3B9942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8750" y="5084763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  <p:sp>
          <p:nvSpPr>
            <p:cNvPr id="23" name="Arc 23">
              <a:extLst>
                <a:ext uri="{FF2B5EF4-FFF2-40B4-BE49-F238E27FC236}">
                  <a16:creationId xmlns:a16="http://schemas.microsoft.com/office/drawing/2014/main" id="{673A556D-A833-4CCE-AAB7-B352F53779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47757" y="4748888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E04B051F-8B02-4AF2-B95C-0A08F2629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7702" y="4140201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9" grpId="0" build="p"/>
      <p:bldP spid="286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E9F1872-9209-4B61-AED0-055F2706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Зеркальное отражение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87DE433-A97F-4CC4-BBEC-BB79CC8723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Падающий свет отражается от поверхности и излучается вдоль некоторого направления</a:t>
            </a:r>
          </a:p>
          <a:p>
            <a:pPr lvl="1" eaLnBrk="1" hangingPunct="1"/>
            <a:r>
              <a:rPr lang="ru-RU" altLang="ru-RU" dirty="0"/>
              <a:t>Это порождает блики, за счет которых поверхность выглядит блестящей</a:t>
            </a:r>
          </a:p>
          <a:p>
            <a:pPr lvl="1" eaLnBrk="1" hangingPunct="1"/>
            <a:r>
              <a:rPr lang="ru-RU" altLang="ru-RU" dirty="0"/>
              <a:t>Характерно для гладких поверхностей</a:t>
            </a:r>
          </a:p>
          <a:p>
            <a:r>
              <a:rPr lang="ru-RU" altLang="ru-RU" dirty="0"/>
              <a:t>Блик – отражение источника света на поверхности объекта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E83F0468-E58C-4FDB-BA07-8A3FE183B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63" y="1843757"/>
            <a:ext cx="4315074" cy="4315074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5B95B2C-9D04-1D74-283A-4AB194CCD561}"/>
              </a:ext>
            </a:extLst>
          </p:cNvPr>
          <p:cNvGrpSpPr/>
          <p:nvPr/>
        </p:nvGrpSpPr>
        <p:grpSpPr>
          <a:xfrm>
            <a:off x="7176120" y="2708920"/>
            <a:ext cx="2880320" cy="1616943"/>
            <a:chOff x="2771800" y="2348880"/>
            <a:chExt cx="2880320" cy="1616943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C4B7BCDD-149D-1899-DE50-028F2979CB99}"/>
                </a:ext>
              </a:extLst>
            </p:cNvPr>
            <p:cNvSpPr/>
            <p:nvPr/>
          </p:nvSpPr>
          <p:spPr>
            <a:xfrm>
              <a:off x="2771800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A67DAF4-8F02-F489-B5B2-28825C704006}"/>
                </a:ext>
              </a:extLst>
            </p:cNvPr>
            <p:cNvSpPr/>
            <p:nvPr/>
          </p:nvSpPr>
          <p:spPr>
            <a:xfrm>
              <a:off x="4644008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F94DEE7-895E-888F-1E29-3197B2A15D91}"/>
                </a:ext>
              </a:extLst>
            </p:cNvPr>
            <p:cNvSpPr/>
            <p:nvPr/>
          </p:nvSpPr>
          <p:spPr>
            <a:xfrm>
              <a:off x="3779912" y="3173735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54861D0-A418-491F-B79D-8594DF0D0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Модель Фонга </a:t>
            </a:r>
            <a:r>
              <a:rPr lang="en-US"/>
              <a:t>(Phong’s model)</a:t>
            </a:r>
            <a:endParaRPr lang="ru-RU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90DA90D-DBB7-4610-9FF3-FC1A8F41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Количество отраженного света имеет наибольшую величину в направлении абсолютного зеркального отражения</a:t>
            </a:r>
          </a:p>
          <a:p>
            <a:pPr lvl="1" eaLnBrk="1" hangingPunct="1"/>
            <a:r>
              <a:rPr lang="ru-RU" altLang="ru-RU"/>
              <a:t>При других углах количество отраженного света быстро убывает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5">
            <a:extLst>
              <a:ext uri="{FF2B5EF4-FFF2-40B4-BE49-F238E27FC236}">
                <a16:creationId xmlns:a16="http://schemas.microsoft.com/office/drawing/2014/main" id="{CCC9823E-25C2-4175-8CC2-38C67C6E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5013326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19" name="Line 6">
            <a:extLst>
              <a:ext uri="{FF2B5EF4-FFF2-40B4-BE49-F238E27FC236}">
                <a16:creationId xmlns:a16="http://schemas.microsoft.com/office/drawing/2014/main" id="{ED182E44-8768-42F3-A41F-79C9E366B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636839"/>
            <a:ext cx="0" cy="2592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0" name="Line 7">
            <a:extLst>
              <a:ext uri="{FF2B5EF4-FFF2-40B4-BE49-F238E27FC236}">
                <a16:creationId xmlns:a16="http://schemas.microsoft.com/office/drawing/2014/main" id="{90EFCC82-D5F7-460A-A297-838064B30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95551" y="2997201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1" name="Arc 8">
            <a:extLst>
              <a:ext uri="{FF2B5EF4-FFF2-40B4-BE49-F238E27FC236}">
                <a16:creationId xmlns:a16="http://schemas.microsoft.com/office/drawing/2014/main" id="{323E23CE-59DD-41E4-A58A-E4E96A710468}"/>
              </a:ext>
            </a:extLst>
          </p:cNvPr>
          <p:cNvSpPr>
            <a:spLocks/>
          </p:cNvSpPr>
          <p:nvPr/>
        </p:nvSpPr>
        <p:spPr bwMode="auto">
          <a:xfrm flipH="1">
            <a:off x="3432175" y="3860800"/>
            <a:ext cx="717550" cy="693738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2" name="Text Box 9">
            <a:extLst>
              <a:ext uri="{FF2B5EF4-FFF2-40B4-BE49-F238E27FC236}">
                <a16:creationId xmlns:a16="http://schemas.microsoft.com/office/drawing/2014/main" id="{932128D5-DDAC-47F3-BA36-5147EFA1A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330041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23" name="AutoShape 10">
            <a:extLst>
              <a:ext uri="{FF2B5EF4-FFF2-40B4-BE49-F238E27FC236}">
                <a16:creationId xmlns:a16="http://schemas.microsoft.com/office/drawing/2014/main" id="{C4F5A2C6-7181-4F00-97A1-FE316AC2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2205038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24" name="Text Box 11">
            <a:extLst>
              <a:ext uri="{FF2B5EF4-FFF2-40B4-BE49-F238E27FC236}">
                <a16:creationId xmlns:a16="http://schemas.microsoft.com/office/drawing/2014/main" id="{CBB88C16-071D-42DF-8894-DF08073D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2722563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5" name="Text Box 12">
            <a:extLst>
              <a:ext uri="{FF2B5EF4-FFF2-40B4-BE49-F238E27FC236}">
                <a16:creationId xmlns:a16="http://schemas.microsoft.com/office/drawing/2014/main" id="{D8F6E40F-FE8D-42FC-A6D2-D35D7130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2928938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6" name="Arc 13">
            <a:extLst>
              <a:ext uri="{FF2B5EF4-FFF2-40B4-BE49-F238E27FC236}">
                <a16:creationId xmlns:a16="http://schemas.microsoft.com/office/drawing/2014/main" id="{A9A4B11A-5E27-44AF-A47A-E836D0A35E95}"/>
              </a:ext>
            </a:extLst>
          </p:cNvPr>
          <p:cNvSpPr>
            <a:spLocks/>
          </p:cNvSpPr>
          <p:nvPr/>
        </p:nvSpPr>
        <p:spPr bwMode="auto">
          <a:xfrm>
            <a:off x="4151313" y="3862389"/>
            <a:ext cx="792162" cy="693737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6D6F3F6B-7584-41E4-84A7-AF0F91C0E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2979739"/>
            <a:ext cx="1843087" cy="224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8" name="Text Box 15">
            <a:extLst>
              <a:ext uri="{FF2B5EF4-FFF2-40B4-BE49-F238E27FC236}">
                <a16:creationId xmlns:a16="http://schemas.microsoft.com/office/drawing/2014/main" id="{C10885D3-4BD0-4EA7-AFB6-AEA4C0253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2598738"/>
            <a:ext cx="31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r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9" name="Text Box 16">
            <a:extLst>
              <a:ext uri="{FF2B5EF4-FFF2-40B4-BE49-F238E27FC236}">
                <a16:creationId xmlns:a16="http://schemas.microsoft.com/office/drawing/2014/main" id="{91E055EA-0744-494F-837B-3A0607EB8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3286125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30" name="Text Box 21">
            <a:extLst>
              <a:ext uri="{FF2B5EF4-FFF2-40B4-BE49-F238E27FC236}">
                <a16:creationId xmlns:a16="http://schemas.microsoft.com/office/drawing/2014/main" id="{EA43E1C1-C0B2-4801-A268-1B7CDD3D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6" y="263842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31" name="Freeform 22">
            <a:extLst>
              <a:ext uri="{FF2B5EF4-FFF2-40B4-BE49-F238E27FC236}">
                <a16:creationId xmlns:a16="http://schemas.microsoft.com/office/drawing/2014/main" id="{17EC7CB4-4590-4D9D-AD1A-BF8C1404822A}"/>
              </a:ext>
            </a:extLst>
          </p:cNvPr>
          <p:cNvSpPr>
            <a:spLocks/>
          </p:cNvSpPr>
          <p:nvPr/>
        </p:nvSpPr>
        <p:spPr bwMode="auto">
          <a:xfrm rot="2346117">
            <a:off x="4224338" y="3213100"/>
            <a:ext cx="1257300" cy="2211388"/>
          </a:xfrm>
          <a:custGeom>
            <a:avLst/>
            <a:gdLst>
              <a:gd name="T0" fmla="*/ 2147483646 w 792"/>
              <a:gd name="T1" fmla="*/ 2147483646 h 1393"/>
              <a:gd name="T2" fmla="*/ 2147483646 w 792"/>
              <a:gd name="T3" fmla="*/ 2147483646 h 1393"/>
              <a:gd name="T4" fmla="*/ 2147483646 w 792"/>
              <a:gd name="T5" fmla="*/ 2147483646 h 1393"/>
              <a:gd name="T6" fmla="*/ 2147483646 w 792"/>
              <a:gd name="T7" fmla="*/ 2147483646 h 1393"/>
              <a:gd name="T8" fmla="*/ 2147483646 w 792"/>
              <a:gd name="T9" fmla="*/ 2147483646 h 1393"/>
              <a:gd name="T10" fmla="*/ 2147483646 w 792"/>
              <a:gd name="T11" fmla="*/ 2147483646 h 1393"/>
              <a:gd name="T12" fmla="*/ 2147483646 w 792"/>
              <a:gd name="T13" fmla="*/ 2147483646 h 13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2"/>
              <a:gd name="T22" fmla="*/ 0 h 1393"/>
              <a:gd name="T23" fmla="*/ 792 w 792"/>
              <a:gd name="T24" fmla="*/ 1393 h 13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2" h="1393">
                <a:moveTo>
                  <a:pt x="407" y="1393"/>
                </a:moveTo>
                <a:cubicBezTo>
                  <a:pt x="297" y="1274"/>
                  <a:pt x="138" y="930"/>
                  <a:pt x="78" y="756"/>
                </a:cubicBezTo>
                <a:cubicBezTo>
                  <a:pt x="18" y="582"/>
                  <a:pt x="0" y="366"/>
                  <a:pt x="48" y="228"/>
                </a:cubicBezTo>
                <a:cubicBezTo>
                  <a:pt x="96" y="90"/>
                  <a:pt x="280" y="6"/>
                  <a:pt x="416" y="3"/>
                </a:cubicBezTo>
                <a:cubicBezTo>
                  <a:pt x="552" y="0"/>
                  <a:pt x="708" y="120"/>
                  <a:pt x="750" y="270"/>
                </a:cubicBezTo>
                <a:cubicBezTo>
                  <a:pt x="792" y="420"/>
                  <a:pt x="777" y="584"/>
                  <a:pt x="716" y="765"/>
                </a:cubicBezTo>
                <a:cubicBezTo>
                  <a:pt x="655" y="946"/>
                  <a:pt x="483" y="1279"/>
                  <a:pt x="407" y="1393"/>
                </a:cubicBezTo>
                <a:close/>
              </a:path>
            </a:pathLst>
          </a:custGeom>
          <a:solidFill>
            <a:schemeClr val="accent2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EBB79FC8-AB93-4BA5-A782-05A5AD976D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4438651"/>
            <a:ext cx="1368425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3" name="Line 23">
            <a:extLst>
              <a:ext uri="{FF2B5EF4-FFF2-40B4-BE49-F238E27FC236}">
                <a16:creationId xmlns:a16="http://schemas.microsoft.com/office/drawing/2014/main" id="{18784382-54F3-43C1-A743-0ABA954E6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862389"/>
            <a:ext cx="1584325" cy="136683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4" name="Line 24">
            <a:extLst>
              <a:ext uri="{FF2B5EF4-FFF2-40B4-BE49-F238E27FC236}">
                <a16:creationId xmlns:a16="http://schemas.microsoft.com/office/drawing/2014/main" id="{067986AE-DCC2-40EA-804F-F50DA711B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357563"/>
            <a:ext cx="1152525" cy="187166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5" name="Line 25">
            <a:extLst>
              <a:ext uri="{FF2B5EF4-FFF2-40B4-BE49-F238E27FC236}">
                <a16:creationId xmlns:a16="http://schemas.microsoft.com/office/drawing/2014/main" id="{EF361A48-2E53-45F1-8A74-D12D39CF7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1368425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6" name="Line 26">
            <a:extLst>
              <a:ext uri="{FF2B5EF4-FFF2-40B4-BE49-F238E27FC236}">
                <a16:creationId xmlns:a16="http://schemas.microsoft.com/office/drawing/2014/main" id="{D38D6337-808C-4D6F-A160-392F1BDF7D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649287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7" name="Line 27">
            <a:extLst>
              <a:ext uri="{FF2B5EF4-FFF2-40B4-BE49-F238E27FC236}">
                <a16:creationId xmlns:a16="http://schemas.microsoft.com/office/drawing/2014/main" id="{0CAD7658-8FF3-4ADB-9D41-604FE6DE79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854325"/>
            <a:ext cx="2736850" cy="2374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8" name="Text Box 29">
            <a:extLst>
              <a:ext uri="{FF2B5EF4-FFF2-40B4-BE49-F238E27FC236}">
                <a16:creationId xmlns:a16="http://schemas.microsoft.com/office/drawing/2014/main" id="{A300DD5E-09EC-46F2-A626-E09F568E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9" y="50863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34839" name="Arc 30">
            <a:extLst>
              <a:ext uri="{FF2B5EF4-FFF2-40B4-BE49-F238E27FC236}">
                <a16:creationId xmlns:a16="http://schemas.microsoft.com/office/drawing/2014/main" id="{294A8830-F60D-49A8-B466-B8944B04F835}"/>
              </a:ext>
            </a:extLst>
          </p:cNvPr>
          <p:cNvSpPr>
            <a:spLocks/>
          </p:cNvSpPr>
          <p:nvPr/>
        </p:nvSpPr>
        <p:spPr bwMode="auto">
          <a:xfrm>
            <a:off x="5616576" y="3143251"/>
            <a:ext cx="569913" cy="574675"/>
          </a:xfrm>
          <a:custGeom>
            <a:avLst/>
            <a:gdLst>
              <a:gd name="T0" fmla="*/ 2147483646 w 19706"/>
              <a:gd name="T1" fmla="*/ 0 h 19930"/>
              <a:gd name="T2" fmla="*/ 2147483646 w 19706"/>
              <a:gd name="T3" fmla="*/ 2147483646 h 19930"/>
              <a:gd name="T4" fmla="*/ 0 w 19706"/>
              <a:gd name="T5" fmla="*/ 2147483646 h 19930"/>
              <a:gd name="T6" fmla="*/ 0 60000 65536"/>
              <a:gd name="T7" fmla="*/ 0 60000 65536"/>
              <a:gd name="T8" fmla="*/ 0 60000 65536"/>
              <a:gd name="T9" fmla="*/ 0 w 19706"/>
              <a:gd name="T10" fmla="*/ 0 h 19930"/>
              <a:gd name="T11" fmla="*/ 19706 w 19706"/>
              <a:gd name="T12" fmla="*/ 19930 h 199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06" h="19930" fill="none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</a:path>
              <a:path w="19706" h="19930" stroke="0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  <a:lnTo>
                  <a:pt x="0" y="19930"/>
                </a:lnTo>
                <a:lnTo>
                  <a:pt x="8327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/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/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12" name="Line 36">
            <a:extLst>
              <a:ext uri="{FF2B5EF4-FFF2-40B4-BE49-F238E27FC236}">
                <a16:creationId xmlns:a16="http://schemas.microsoft.com/office/drawing/2014/main" id="{7DD5CE16-3E51-4ED8-9127-6D2890227A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8026" y="1484314"/>
            <a:ext cx="1223963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0D019D30-6CCD-4083-BC26-A28DECF2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913" y="2708275"/>
            <a:ext cx="203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альтернативное приближение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767D8B62-B47F-4EDE-81C5-06234FDAE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938" y="5942014"/>
            <a:ext cx="58340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при бесконечно удаленном источнике света и наблюдателе, векторы </a:t>
            </a:r>
            <a:r>
              <a:rPr lang="en-US" altLang="ru-RU" sz="1800">
                <a:latin typeface="Tahoma" panose="020B0604030504040204" pitchFamily="34" charset="0"/>
              </a:rPr>
              <a:t>s </a:t>
            </a:r>
            <a:r>
              <a:rPr lang="ru-RU" altLang="ru-RU" sz="1800">
                <a:latin typeface="Tahoma" panose="020B0604030504040204" pitchFamily="34" charset="0"/>
              </a:rPr>
              <a:t>и </a:t>
            </a:r>
            <a:r>
              <a:rPr lang="en-US" altLang="ru-RU" sz="1800">
                <a:latin typeface="Tahoma" panose="020B0604030504040204" pitchFamily="34" charset="0"/>
              </a:rPr>
              <a:t>v </a:t>
            </a:r>
            <a:r>
              <a:rPr lang="ru-RU" altLang="ru-RU" sz="1800">
                <a:latin typeface="Tahoma" panose="020B0604030504040204" pitchFamily="34" charset="0"/>
              </a:rPr>
              <a:t>одинаковы для всех граней объекта</a:t>
            </a:r>
          </a:p>
        </p:txBody>
      </p:sp>
      <p:pic>
        <p:nvPicPr>
          <p:cNvPr id="30" name="Рисунок 29" descr="Видеокамера со сплошной заливкой">
            <a:extLst>
              <a:ext uri="{FF2B5EF4-FFF2-40B4-BE49-F238E27FC236}">
                <a16:creationId xmlns:a16="http://schemas.microsoft.com/office/drawing/2014/main" id="{23D291B7-79DD-48E9-8A13-60C255BE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71922" flipH="1">
            <a:off x="6708775" y="1987550"/>
            <a:ext cx="92868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3" grpId="0"/>
      <p:bldP spid="246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A66A90F-CE78-4397-896B-D5DC0A27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фонового света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F9D7F8E-3FB7-4252-B713-40DC5C11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дополнение к диффузному и зеркальному источнику света добавляется еще и фоновый источник света среды, не имеющий определенного направления</a:t>
            </a:r>
          </a:p>
          <a:p>
            <a:pPr lvl="1" eaLnBrk="1" hangingPunct="1"/>
            <a:r>
              <a:rPr lang="ru-RU" altLang="ru-RU"/>
              <a:t>Его использование призвано смягчить резкие тени на частях объектов, на которые не попадает никакой свет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15265F2-1F2A-4967-8904-B8817BF6A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Комбинирование компонентов освещения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E31CDC-33B7-4D8A-840D-A595C8D0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Комбинирование компонентов освещения заключается нахождении суммарного количества света, попадающего в глаз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8CD268E1-578A-4E95-82F0-7C0250692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3" y="3500438"/>
          <a:ext cx="5738812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Формула" r:id="rId4" imgW="2628900" imgH="1295400" progId="Equation.3">
                  <p:embed/>
                </p:oleObj>
              </mc:Choice>
              <mc:Fallback>
                <p:oleObj name="Формула" r:id="rId4" imgW="2628900" imgH="1295400" progId="Equation.3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id="{8CD268E1-578A-4E95-82F0-7C0250692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3500438"/>
                        <a:ext cx="5738812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A5BA-95AA-43F5-9C27-166C31D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Комбинирование составляющих отраженного света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D9D372AA-D2F1-475E-BC6D-14148CFDF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7" y="2780928"/>
            <a:ext cx="11832125" cy="3298204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3917689-5D1D-4EAA-9CE8-6227A515C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реалистичного изображения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27EF0A5-ACA2-4636-95CC-53A55005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Передача глубины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расстояние до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Освещение объектов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форму, цвет и материал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Отбрасывание теней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Дополнительная информация о геометрии сцены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Оптические эффекты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Доп. информация о жидкостях, газах, полупрозрачных объектах и средах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50702A7-19A3-4560-A946-96F147FB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Добавление цвета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023846F-C7F7-4F49-8656-77B8389B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400"/>
              <a:t>В случает отражения цветных поверхностей цветными источниками света приемлемое приближение дает вычисление интенсивностей красной, зеленой и синей составляющих</a:t>
            </a:r>
          </a:p>
        </p:txBody>
      </p:sp>
      <p:graphicFrame>
        <p:nvGraphicFramePr>
          <p:cNvPr id="41988" name="Object 6">
            <a:extLst>
              <a:ext uri="{FF2B5EF4-FFF2-40B4-BE49-F238E27FC236}">
                <a16:creationId xmlns:a16="http://schemas.microsoft.com/office/drawing/2014/main" id="{2676C8FF-A766-4F21-BB4C-07467974D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5201" y="3735389"/>
          <a:ext cx="7262813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Формула" r:id="rId4" imgW="2997200" imgH="787400" progId="Equation.3">
                  <p:embed/>
                </p:oleObj>
              </mc:Choice>
              <mc:Fallback>
                <p:oleObj name="Формула" r:id="rId4" imgW="2997200" imgH="787400" progId="Equation.3">
                  <p:embed/>
                  <p:pic>
                    <p:nvPicPr>
                      <p:cNvPr id="41988" name="Object 6">
                        <a:extLst>
                          <a:ext uri="{FF2B5EF4-FFF2-40B4-BE49-F238E27FC236}">
                            <a16:creationId xmlns:a16="http://schemas.microsoft.com/office/drawing/2014/main" id="{2676C8FF-A766-4F21-BB4C-07467974D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1" y="3735389"/>
                        <a:ext cx="7262813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7559B0B-6F17-4164-BB01-7FED10452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Стандартная поддержка освещенности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5B39E84-AEA0-4B4A-9E1F-B10116DE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Максимум – 8 источников света</a:t>
            </a:r>
          </a:p>
          <a:p>
            <a:pPr eaLnBrk="1" hangingPunct="1"/>
            <a:r>
              <a:rPr lang="ru-RU" altLang="ru-RU"/>
              <a:t>Значение цвета примитива вычисляется для каждой его вершины. </a:t>
            </a:r>
          </a:p>
          <a:p>
            <a:pPr eaLnBrk="1" hangingPunct="1"/>
            <a:r>
              <a:rPr lang="ru-RU" altLang="ru-RU"/>
              <a:t>Полученные цветовые значения линейно интерполируются (освещение по Гуро)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942A3-9C1D-44F3-9FC9-442E09E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437063"/>
            <a:ext cx="4445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84D9766-409D-4837-B4CC-9611B38E8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Параметры, влияющие на освещенность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866EEDD-51E8-4E50-8697-C738606A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Вектор нормали в вершине</a:t>
            </a:r>
          </a:p>
          <a:p>
            <a:pPr eaLnBrk="1" hangingPunct="1"/>
            <a:r>
              <a:rPr lang="ru-RU" altLang="ru-RU" dirty="0"/>
              <a:t>Свойства материала</a:t>
            </a:r>
          </a:p>
          <a:p>
            <a:pPr eaLnBrk="1" hangingPunct="1"/>
            <a:r>
              <a:rPr lang="ru-RU" altLang="ru-RU" dirty="0"/>
              <a:t>Параметры источников света</a:t>
            </a:r>
          </a:p>
          <a:p>
            <a:pPr eaLnBrk="1" hangingPunct="1"/>
            <a:r>
              <a:rPr lang="ru-RU" altLang="ru-RU" dirty="0"/>
              <a:t>Параметры модели освещения</a:t>
            </a:r>
          </a:p>
          <a:p>
            <a:pPr eaLnBrk="1" hangingPunct="1"/>
            <a:r>
              <a:rPr lang="ru-RU" altLang="ru-RU" dirty="0"/>
              <a:t>Расстояние до источника света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719B6BC-ACDB-4F52-AEFC-F06D5D3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материала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4DC11AF-12FC-4FAE-9675-6627F8E10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Различные материалы по-разному отражают свет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Некоторые материалы могут излучать свет, например, фосфор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В</a:t>
            </a:r>
            <a:r>
              <a:rPr lang="en-US" sz="2800" dirty="0"/>
              <a:t> OpenGL </a:t>
            </a:r>
            <a:r>
              <a:rPr lang="ru-RU" sz="2800" dirty="0"/>
              <a:t>материал обладает следующими свойствами: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Рассеянный цвет (</a:t>
            </a:r>
            <a:r>
              <a:rPr lang="en-US" dirty="0"/>
              <a:t>GL_AMBIENT)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Диффузный цвет</a:t>
            </a:r>
            <a:r>
              <a:rPr lang="en-US" dirty="0"/>
              <a:t> (GL_DIFFUSE)</a:t>
            </a:r>
            <a:endParaRPr lang="ru-RU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Цвет зеркального</a:t>
            </a:r>
            <a:r>
              <a:rPr lang="en-US" dirty="0"/>
              <a:t> </a:t>
            </a:r>
            <a:r>
              <a:rPr lang="ru-RU" dirty="0"/>
              <a:t>отражения (</a:t>
            </a:r>
            <a:r>
              <a:rPr lang="en-US" dirty="0"/>
              <a:t>GL_SPECULAR)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Излучаемый цвет (</a:t>
            </a:r>
            <a:r>
              <a:rPr lang="en-US" dirty="0"/>
              <a:t>GL_EMISSION)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Степень зеркального отражения </a:t>
            </a:r>
            <a:r>
              <a:rPr lang="en-US" dirty="0"/>
              <a:t>(GL_SHININESS)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CDC4E94-2638-4C89-B2F0-6DE4C3941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Управление свойствами материала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C2FD9CE-1D38-4F18-AF6C-FBB16D52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Для определения вышеупомянутых свойств материала используется команда </a:t>
            </a:r>
            <a:r>
              <a:rPr lang="en-US" altLang="ru-RU" sz="2800" b="1" dirty="0" err="1"/>
              <a:t>glMaterial</a:t>
            </a:r>
            <a:r>
              <a:rPr lang="en-US" altLang="ru-RU" sz="28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type param)</a:t>
            </a:r>
            <a:br>
              <a:rPr lang="en-US" altLang="ru-RU" dirty="0"/>
            </a:b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]v(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type *params)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face</a:t>
            </a:r>
          </a:p>
          <a:p>
            <a:pPr lvl="2"/>
            <a:r>
              <a:rPr lang="en-US" altLang="ru-RU" b="1" dirty="0"/>
              <a:t>GL_FRONT</a:t>
            </a:r>
            <a:r>
              <a:rPr lang="en-US" altLang="ru-RU" dirty="0"/>
              <a:t>, </a:t>
            </a:r>
            <a:r>
              <a:rPr lang="en-US" altLang="ru-RU" b="1" dirty="0"/>
              <a:t>GL_BACK</a:t>
            </a:r>
            <a:r>
              <a:rPr lang="en-US" altLang="ru-RU" dirty="0"/>
              <a:t> </a:t>
            </a:r>
            <a:r>
              <a:rPr lang="ru-RU" altLang="ru-RU" dirty="0"/>
              <a:t>или</a:t>
            </a:r>
            <a:r>
              <a:rPr lang="en-US" altLang="ru-RU" dirty="0"/>
              <a:t> </a:t>
            </a:r>
            <a:r>
              <a:rPr lang="en-US" altLang="ru-RU" b="1" dirty="0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pname</a:t>
            </a:r>
            <a:endParaRPr lang="en-US" altLang="ru-RU" dirty="0"/>
          </a:p>
          <a:p>
            <a:pPr lvl="2"/>
            <a:r>
              <a:rPr lang="en-US" altLang="ru-RU" b="1" dirty="0"/>
              <a:t>GL_AMBIENT</a:t>
            </a:r>
          </a:p>
          <a:p>
            <a:pPr lvl="2"/>
            <a:r>
              <a:rPr lang="en-US" altLang="ru-RU" b="1" dirty="0"/>
              <a:t>GL_DIFFUSE</a:t>
            </a:r>
          </a:p>
          <a:p>
            <a:pPr lvl="2"/>
            <a:r>
              <a:rPr lang="en-US" altLang="ru-RU" b="1" dirty="0"/>
              <a:t>GL_SPECULAR</a:t>
            </a:r>
          </a:p>
          <a:p>
            <a:pPr lvl="2"/>
            <a:r>
              <a:rPr lang="en-US" altLang="ru-RU" b="1" dirty="0"/>
              <a:t>GL_EMISSION</a:t>
            </a:r>
          </a:p>
          <a:p>
            <a:pPr lvl="2"/>
            <a:r>
              <a:rPr lang="en-US" altLang="ru-RU" b="1" dirty="0"/>
              <a:t>GL_SHININESS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75430CF-D0F8-40C1-B717-C51510B2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Установка цвета материала при помощи </a:t>
            </a:r>
            <a:r>
              <a:rPr lang="en-US"/>
              <a:t>glColor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99BADD5-6DF0-4978-896D-136BDE555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включенном освещении текущий цвет вершины не используется</a:t>
            </a:r>
          </a:p>
          <a:p>
            <a:pPr lvl="1"/>
            <a:r>
              <a:rPr lang="ru-RU" dirty="0"/>
              <a:t>вместо него используются цветовые характеристики материала</a:t>
            </a:r>
          </a:p>
          <a:p>
            <a:pPr lvl="1"/>
            <a:r>
              <a:rPr lang="ru-RU" dirty="0"/>
              <a:t>Однако использование команды </a:t>
            </a:r>
            <a:r>
              <a:rPr lang="en-US" b="1" dirty="0" err="1"/>
              <a:t>glMaterial</a:t>
            </a:r>
            <a:r>
              <a:rPr lang="en-US" b="1" dirty="0"/>
              <a:t>* </a:t>
            </a:r>
            <a:r>
              <a:rPr lang="ru-RU" dirty="0"/>
              <a:t>для изменения цвета отдельных вершин может показаться громоздким</a:t>
            </a:r>
          </a:p>
          <a:p>
            <a:r>
              <a:rPr lang="ru-RU" dirty="0"/>
              <a:t>Команда </a:t>
            </a:r>
            <a:r>
              <a:rPr lang="en-US" b="1" dirty="0" err="1"/>
              <a:t>glColorMaterial</a:t>
            </a:r>
            <a:r>
              <a:rPr lang="en-US" dirty="0"/>
              <a:t> </a:t>
            </a:r>
            <a:r>
              <a:rPr lang="ru-RU" dirty="0"/>
              <a:t>позволяет задавать параметры отдельных вершин с использованием команды </a:t>
            </a:r>
            <a:r>
              <a:rPr lang="en-US" dirty="0" err="1"/>
              <a:t>glColor</a:t>
            </a:r>
            <a:r>
              <a:rPr lang="ru-RU" dirty="0"/>
              <a:t> при включенном освещении</a:t>
            </a:r>
          </a:p>
          <a:p>
            <a:pPr lvl="1"/>
            <a:r>
              <a:rPr lang="ru-RU" dirty="0"/>
              <a:t>Для включения данной функции надо выполнить:</a:t>
            </a:r>
            <a:br>
              <a:rPr lang="ru-RU" dirty="0"/>
            </a:br>
            <a:r>
              <a:rPr lang="en-US" dirty="0" err="1"/>
              <a:t>glEnable</a:t>
            </a:r>
            <a:r>
              <a:rPr lang="en-US" dirty="0"/>
              <a:t>(GL_COLOR_MATERIAL)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F5DE10B-60B9-4859-BC83-0207257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glColorMaterial</a:t>
            </a:r>
            <a:endParaRPr lang="ru-RU" altLang="ru-RU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1D46A6E-A230-4CB4-BA67-75B758CF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Позволяет определить какие параметры материала изменяются при помощи команды </a:t>
            </a:r>
            <a:r>
              <a:rPr lang="en-US" altLang="ru-RU"/>
              <a:t>glColor</a:t>
            </a:r>
            <a:endParaRPr lang="ru-RU" altLang="ru-RU"/>
          </a:p>
          <a:p>
            <a:pPr eaLnBrk="1" hangingPunct="1">
              <a:lnSpc>
                <a:spcPct val="90000"/>
              </a:lnSpc>
            </a:pPr>
            <a:r>
              <a:rPr lang="en-US" altLang="ru-RU"/>
              <a:t>glColorMaterial(GLenum face, GLenum mode)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,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mode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GL_AMBIENT_AND_DIFFUSE</a:t>
            </a:r>
            <a:endParaRPr lang="ru-RU" altLang="ru-RU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13542B-A532-4C55-AAAC-3A5FBB6CB15C}"/>
              </a:ext>
            </a:extLst>
          </p:cNvPr>
          <p:cNvSpPr/>
          <p:nvPr/>
        </p:nvSpPr>
        <p:spPr>
          <a:xfrm>
            <a:off x="551384" y="0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Массив координат вершин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1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2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3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4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5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6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7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glEnable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(GL_COLOR_MATERIAL);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glColorMaterial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GL_AMBIENT_AND_DIFFUSE);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glMaterialf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GL_SHININESS,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m_shininess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44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58441C-4F5B-449C-9C77-68F70D40D691}"/>
              </a:ext>
            </a:extLst>
          </p:cNvPr>
          <p:cNvSpPr/>
          <p:nvPr/>
        </p:nvSpPr>
        <p:spPr>
          <a:xfrm>
            <a:off x="263352" y="28983"/>
            <a:ext cx="9721080" cy="6986528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(GL_QUADS);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6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de-D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устанавливаем диффузный и фоновый цвет грани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glColor4fv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m_sideColors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normal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cross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(v01, v02));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glNormal3fv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(normal));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(p0));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(p1));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(p2));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(p3));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0518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9CB2EDF-4CC2-4C92-B6F7-5B7F6E18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Источники света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64236B1-10C0-4FFA-8B68-093ABD1F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режима освещения: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glEnable(GL_LIGHTING)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Цвет вершины вычисляется с учётом освещения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glEnable(GL_LIGHTi), </a:t>
            </a:r>
            <a:r>
              <a:rPr lang="ru-RU" altLang="ru-RU"/>
              <a:t>где </a:t>
            </a:r>
            <a:r>
              <a:rPr lang="en-US" altLang="ru-RU"/>
              <a:t>i – </a:t>
            </a:r>
            <a:r>
              <a:rPr lang="ru-RU" altLang="ru-RU"/>
              <a:t>число от 0 до </a:t>
            </a:r>
            <a:r>
              <a:rPr lang="en-US" altLang="ru-RU"/>
              <a:t>GL_MAX_LIGHTS</a:t>
            </a:r>
            <a:r>
              <a:rPr lang="ru-RU" altLang="ru-RU"/>
              <a:t>-1</a:t>
            </a:r>
            <a:r>
              <a:rPr lang="en-US" altLang="ru-RU"/>
              <a:t> (</a:t>
            </a:r>
            <a:r>
              <a:rPr lang="ru-RU" altLang="ru-RU"/>
              <a:t>максимум 8 источников)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Управление параметром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f](GLenum light, GLenum pname,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f]v(GLenum light, GLenum pname, const type* params)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ADC58B7-EB89-4740-A879-6506E21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Передача глубины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6AFD6B6-E3F5-4F7E-BEC3-0305BE01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Построение перспективных проекций</a:t>
            </a:r>
          </a:p>
          <a:p>
            <a:pPr eaLnBrk="1" hangingPunct="1"/>
            <a:r>
              <a:rPr lang="ru-RU" altLang="ru-RU"/>
              <a:t>Использование буфера глубины</a:t>
            </a:r>
          </a:p>
          <a:p>
            <a:pPr eaLnBrk="1" hangingPunct="1"/>
            <a:r>
              <a:rPr lang="ru-RU" altLang="ru-RU"/>
              <a:t>Сплошное закрашивание полигонов</a:t>
            </a:r>
          </a:p>
          <a:p>
            <a:pPr eaLnBrk="1" hangingPunct="1"/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1268" name="Picture 6" descr="persp-ortho">
            <a:extLst>
              <a:ext uri="{FF2B5EF4-FFF2-40B4-BE49-F238E27FC236}">
                <a16:creationId xmlns:a16="http://schemas.microsoft.com/office/drawing/2014/main" id="{6EF99D4C-D41E-40AD-A9E0-874D6E9F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227295"/>
            <a:ext cx="72453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D21FCBA-7982-4A1F-AB12-309C5F2FD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Скалярные параметры источника освещения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14D8CB-DFF7-495A-9733-6DD6FDB4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GL_SPOT_EXPONENT</a:t>
            </a:r>
            <a:r>
              <a:rPr lang="ru-RU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Распределение интенсивности света (от 0 до 128) в зависимости от угла между направлением и точкой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Чем больше значение – тем более сфокусированный свет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GL_SPOT_CUTOFF</a:t>
            </a:r>
            <a:r>
              <a:rPr lang="en-US" altLang="ru-RU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максимальный угол разброса конического источника света </a:t>
            </a:r>
            <a:r>
              <a:rPr lang="en-US" altLang="ru-RU" sz="2000" dirty="0"/>
              <a:t>[0, 90]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Специальное значение </a:t>
            </a:r>
            <a:r>
              <a:rPr lang="en-US" altLang="ru-RU" sz="2000" dirty="0"/>
              <a:t>180</a:t>
            </a:r>
            <a:r>
              <a:rPr lang="ru-RU" altLang="ru-RU" sz="2000" dirty="0"/>
              <a:t> для</a:t>
            </a:r>
            <a:r>
              <a:rPr lang="en-US" altLang="ru-RU" sz="2000" dirty="0"/>
              <a:t> </a:t>
            </a:r>
            <a:r>
              <a:rPr lang="ru-RU" altLang="ru-RU" sz="2000" dirty="0"/>
              <a:t>точечных источников</a:t>
            </a:r>
            <a:endParaRPr lang="en-US" altLang="ru-RU" sz="2000" dirty="0"/>
          </a:p>
          <a:p>
            <a:pPr eaLnBrk="1" hangingPunct="1">
              <a:lnSpc>
                <a:spcPct val="90000"/>
              </a:lnSpc>
            </a:pPr>
            <a:r>
              <a:rPr lang="en-US" altLang="ru-RU" sz="2400" b="1" dirty="0"/>
              <a:t>GL_CONSTANT_ATTENUATION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GL_LINEAR_ATTENUATION</a:t>
            </a:r>
            <a:r>
              <a:rPr lang="en-US" altLang="ru-RU" sz="2400" dirty="0"/>
              <a:t>, </a:t>
            </a:r>
            <a:r>
              <a:rPr lang="en-US" altLang="ru-RU" sz="2400" b="1" dirty="0"/>
              <a:t>GL_QUADRATIC_ATTENUATION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Постоянный, линейный и квадратичный факторы ослабления света с расстоянием от источника света до вершины: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1</a:t>
            </a:r>
            <a:r>
              <a:rPr lang="en-US" altLang="ru-RU" sz="2000" dirty="0"/>
              <a:t>/(k</a:t>
            </a:r>
            <a:r>
              <a:rPr lang="en-US" altLang="ru-RU" sz="2000" baseline="-25000" dirty="0"/>
              <a:t>0</a:t>
            </a:r>
            <a:r>
              <a:rPr lang="en-US" altLang="ru-RU" sz="2000" dirty="0"/>
              <a:t> + k</a:t>
            </a:r>
            <a:r>
              <a:rPr lang="en-US" altLang="ru-RU" sz="2000" baseline="-25000" dirty="0"/>
              <a:t>1</a:t>
            </a:r>
            <a:r>
              <a:rPr lang="en-US" altLang="ru-RU" sz="2000" dirty="0"/>
              <a:t>*S + k</a:t>
            </a:r>
            <a:r>
              <a:rPr lang="en-US" altLang="ru-RU" sz="2000" baseline="-25000" dirty="0"/>
              <a:t>2</a:t>
            </a:r>
            <a:r>
              <a:rPr lang="en-US" altLang="ru-RU" sz="2000" dirty="0"/>
              <a:t>*S</a:t>
            </a:r>
            <a:r>
              <a:rPr lang="en-US" altLang="ru-RU" sz="2000" baseline="30000" dirty="0"/>
              <a:t>2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BC73F68-EA4A-4BC2-84A3-7C5A89C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Конический источник света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53ACB964-1F5F-494F-8FC1-DCAB93ED2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38608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AF001B53-FE92-4F73-B35C-94B6AB69CF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6988" y="2060576"/>
            <a:ext cx="316865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0" name="Line 6">
            <a:extLst>
              <a:ext uri="{FF2B5EF4-FFF2-40B4-BE49-F238E27FC236}">
                <a16:creationId xmlns:a16="http://schemas.microsoft.com/office/drawing/2014/main" id="{47B35594-7550-428D-8704-A12DB8564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6989" y="3860800"/>
            <a:ext cx="3024187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1" name="Arc 7">
            <a:extLst>
              <a:ext uri="{FF2B5EF4-FFF2-40B4-BE49-F238E27FC236}">
                <a16:creationId xmlns:a16="http://schemas.microsoft.com/office/drawing/2014/main" id="{AAD45102-E230-479D-B648-370BA7604908}"/>
              </a:ext>
            </a:extLst>
          </p:cNvPr>
          <p:cNvSpPr>
            <a:spLocks/>
          </p:cNvSpPr>
          <p:nvPr/>
        </p:nvSpPr>
        <p:spPr bwMode="auto">
          <a:xfrm>
            <a:off x="2590800" y="3024188"/>
            <a:ext cx="1581150" cy="836612"/>
          </a:xfrm>
          <a:custGeom>
            <a:avLst/>
            <a:gdLst>
              <a:gd name="T0" fmla="*/ 2147483646 w 21600"/>
              <a:gd name="T1" fmla="*/ 0 h 9298"/>
              <a:gd name="T2" fmla="*/ 2147483646 w 21600"/>
              <a:gd name="T3" fmla="*/ 2147483646 h 9298"/>
              <a:gd name="T4" fmla="*/ 0 w 21600"/>
              <a:gd name="T5" fmla="*/ 2147483646 h 9298"/>
              <a:gd name="T6" fmla="*/ 0 60000 65536"/>
              <a:gd name="T7" fmla="*/ 0 60000 65536"/>
              <a:gd name="T8" fmla="*/ 0 60000 65536"/>
              <a:gd name="T9" fmla="*/ 0 w 21600"/>
              <a:gd name="T10" fmla="*/ 0 h 9298"/>
              <a:gd name="T11" fmla="*/ 21600 w 21600"/>
              <a:gd name="T12" fmla="*/ 9298 h 9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9298" fill="none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</a:path>
              <a:path w="21600" h="9298" stroke="0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  <a:lnTo>
                  <a:pt x="0" y="9298"/>
                </a:lnTo>
                <a:lnTo>
                  <a:pt x="19496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06707883-B900-44DB-86A1-435BCE9DB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3227388"/>
            <a:ext cx="2068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GL_SPOT_CUTOFF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/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𝑆𝑃𝑂𝑇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𝐸𝑋𝑃𝑂𝑁𝐸𝑁𝑇</m:t>
                              </m:r>
                            </m:sup>
                          </m:sSup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3">
            <a:extLst>
              <a:ext uri="{FF2B5EF4-FFF2-40B4-BE49-F238E27FC236}">
                <a16:creationId xmlns:a16="http://schemas.microsoft.com/office/drawing/2014/main" id="{F08FC57D-A4FF-477F-9EC7-24817C875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49" y="3860787"/>
            <a:ext cx="2940595" cy="9001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8" name="AutoShape 4">
            <a:extLst>
              <a:ext uri="{FF2B5EF4-FFF2-40B4-BE49-F238E27FC236}">
                <a16:creationId xmlns:a16="http://schemas.microsoft.com/office/drawing/2014/main" id="{AE41CA7B-BC30-4E75-9407-F8935BEC1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6" y="3594100"/>
            <a:ext cx="576262" cy="576262"/>
          </a:xfrm>
          <a:prstGeom prst="star16">
            <a:avLst>
              <a:gd name="adj" fmla="val 2162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B7A225-9CC3-491C-9B4A-B08FE0A9941C}"/>
              </a:ext>
            </a:extLst>
          </p:cNvPr>
          <p:cNvSpPr/>
          <p:nvPr/>
        </p:nvSpPr>
        <p:spPr>
          <a:xfrm>
            <a:off x="5911060" y="4697399"/>
            <a:ext cx="184940" cy="1717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A690A56-E729-4514-8BE8-A61359CED794}"/>
              </a:ext>
            </a:extLst>
          </p:cNvPr>
          <p:cNvSpPr/>
          <p:nvPr/>
        </p:nvSpPr>
        <p:spPr>
          <a:xfrm>
            <a:off x="2565638" y="2878260"/>
            <a:ext cx="1905014" cy="1905014"/>
          </a:xfrm>
          <a:prstGeom prst="arc">
            <a:avLst>
              <a:gd name="adj1" fmla="val 84880"/>
              <a:gd name="adj2" fmla="val 17121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AE5551D-A59C-4486-BD5E-A39F62AAFD10}"/>
              </a:ext>
            </a:extLst>
          </p:cNvPr>
          <p:cNvSpPr/>
          <p:nvPr/>
        </p:nvSpPr>
        <p:spPr>
          <a:xfrm>
            <a:off x="2725332" y="2911444"/>
            <a:ext cx="1905014" cy="1905014"/>
          </a:xfrm>
          <a:prstGeom prst="arc">
            <a:avLst>
              <a:gd name="adj1" fmla="val 84880"/>
              <a:gd name="adj2" fmla="val 189701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/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30F16CC-89D2-492D-BB33-676E675B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Векторные параметры источника освещения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50E2037-6FA6-4F69-8EC7-C6338163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ru-RU" dirty="0"/>
              <a:t>GL_AMBIENT – </a:t>
            </a:r>
            <a:r>
              <a:rPr lang="ru-RU" altLang="ru-RU" dirty="0"/>
              <a:t>интенсивность фонового освещения</a:t>
            </a:r>
          </a:p>
          <a:p>
            <a:r>
              <a:rPr lang="en-US" altLang="ru-RU" dirty="0"/>
              <a:t>GL_DIFFUSE – </a:t>
            </a:r>
            <a:r>
              <a:rPr lang="ru-RU" altLang="ru-RU" dirty="0"/>
              <a:t>интенсивность диффузного освещения</a:t>
            </a:r>
          </a:p>
          <a:p>
            <a:r>
              <a:rPr lang="en-US" altLang="ru-RU" dirty="0"/>
              <a:t>GL_SPECULAR – </a:t>
            </a:r>
            <a:r>
              <a:rPr lang="ru-RU" altLang="ru-RU" dirty="0"/>
              <a:t>интенсивность зеркального отражения</a:t>
            </a:r>
          </a:p>
          <a:p>
            <a:r>
              <a:rPr lang="en-US" altLang="ru-RU" dirty="0"/>
              <a:t>GL_POSITION – </a:t>
            </a:r>
            <a:r>
              <a:rPr lang="ru-RU" altLang="ru-RU" dirty="0"/>
              <a:t>позиция источника света в однородных координатах объекта</a:t>
            </a:r>
          </a:p>
          <a:p>
            <a:pPr lvl="1"/>
            <a:r>
              <a:rPr lang="ru-RU" altLang="ru-RU" dirty="0"/>
              <a:t>Если компонент </a:t>
            </a:r>
            <a:r>
              <a:rPr lang="en-US" altLang="ru-RU" dirty="0"/>
              <a:t>w </a:t>
            </a:r>
            <a:r>
              <a:rPr lang="ru-RU" altLang="ru-RU" dirty="0"/>
              <a:t>равен 0, то источник света рассматривается как направленный и бесконечно удаленный. Диффузное и зеркальное освещение рассчитываются исходя из направления на источник. Ослабление света не действует.</a:t>
            </a:r>
          </a:p>
          <a:p>
            <a:r>
              <a:rPr lang="en-US" altLang="ru-RU" dirty="0"/>
              <a:t>GL_SPOT_DIRECTION – </a:t>
            </a:r>
            <a:r>
              <a:rPr lang="ru-RU" altLang="ru-RU" dirty="0"/>
              <a:t>параметр </a:t>
            </a:r>
            <a:r>
              <a:rPr lang="en-US" altLang="ru-RU" dirty="0"/>
              <a:t>params </a:t>
            </a:r>
            <a:r>
              <a:rPr lang="ru-RU" altLang="ru-RU" dirty="0"/>
              <a:t>задает трехкомпонентный вектор направления конического источника света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8731-7A1D-4A47-8B08-3C8C418F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работы со светом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CFDB-9B86-4716-AF15-00505057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Позиция и направление источника света умножаются на текущую матрицу моделирования-вида</a:t>
            </a:r>
          </a:p>
          <a:p>
            <a:r>
              <a:rPr lang="ru-RU" dirty="0"/>
              <a:t>Вычисление освещённости вершин происходит в системе координат наблюдателя</a:t>
            </a:r>
          </a:p>
          <a:p>
            <a:r>
              <a:rPr lang="ru-RU" dirty="0"/>
              <a:t>Вершины освещаются в момент вызова </a:t>
            </a:r>
            <a:r>
              <a:rPr lang="en-US" dirty="0" err="1"/>
              <a:t>glVertex</a:t>
            </a:r>
            <a:r>
              <a:rPr lang="ru-RU" dirty="0"/>
              <a:t>, поэтому источник света надо настроить до рисования объекта</a:t>
            </a:r>
          </a:p>
          <a:p>
            <a:r>
              <a:rPr lang="ru-RU" dirty="0"/>
              <a:t>Чтобы привязать источник света к наблюдателю, достаточно один раз задать его положение и направление и не менять от кадра к кадру</a:t>
            </a:r>
          </a:p>
          <a:p>
            <a:r>
              <a:rPr lang="ru-RU" dirty="0"/>
              <a:t>Чтобы привязать источник света к сцене, нужно задавать его размер и положение при каждом изменении позиции камеры</a:t>
            </a:r>
          </a:p>
        </p:txBody>
      </p:sp>
    </p:spTree>
    <p:extLst>
      <p:ext uri="{BB962C8B-B14F-4D97-AF65-F5344CB8AC3E}">
        <p14:creationId xmlns:p14="http://schemas.microsoft.com/office/powerpoint/2010/main" val="32045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A4F3CD5-478C-4D72-AB92-B2882E2AF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источника света</a:t>
            </a:r>
          </a:p>
        </p:txBody>
      </p:sp>
      <p:sp>
        <p:nvSpPr>
          <p:cNvPr id="66563" name="TextBox 4">
            <a:extLst>
              <a:ext uri="{FF2B5EF4-FFF2-40B4-BE49-F238E27FC236}">
                <a16:creationId xmlns:a16="http://schemas.microsoft.com/office/drawing/2014/main" id="{FBA0CD89-A34F-4214-9225-A5728824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6" y="2492376"/>
            <a:ext cx="8893175" cy="34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DirectLight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::Apply(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GLenum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</a:t>
            </a: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GL_POSITION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glm::value_ptr(m_direction));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glm::value_ptr(m_ambientColor));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GL_DIFFUSE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glm::value_ptr(m_diffuseColor));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669A0D-01F3-47CC-A95C-B8776DBE6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Влияние освещения на реалистичность изображения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FCBE1C1-5A2E-458E-8D84-9A048581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1844675"/>
            <a:ext cx="66992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DC3D6-655A-4633-9E55-E4C2AD4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60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720144CC-33A1-41BE-A48A-D12406B7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5"/>
            <a:ext cx="6697663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>
            <a:extLst>
              <a:ext uri="{FF2B5EF4-FFF2-40B4-BE49-F238E27FC236}">
                <a16:creationId xmlns:a16="http://schemas.microsoft.com/office/drawing/2014/main" id="{7B1811EC-287E-4AB2-A568-58DD5963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7663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600499E2-3E20-4BBA-9047-93187784FD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Наложение текстуры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69CE6-0A7B-404B-8404-32E3C04F3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0660" name="Picture 4" descr="earth">
            <a:extLst>
              <a:ext uri="{FF2B5EF4-FFF2-40B4-BE49-F238E27FC236}">
                <a16:creationId xmlns:a16="http://schemas.microsoft.com/office/drawing/2014/main" id="{3CA2D7AB-0C89-41FB-8625-82261CCC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3602782"/>
            <a:ext cx="3140969" cy="31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D0401F0-2062-4A5F-AEB2-D6D65AEF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965904F-814A-4D3A-A5E4-F9263E8D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Очень часто поверхности не являются окрашенными в один цвет, а имеют некоторый нанесенный на них рисунок, узор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Кожа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Древесина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Ткани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 err="1">
                <a:solidFill>
                  <a:srgbClr val="FF0000"/>
                </a:solidFill>
              </a:rPr>
              <a:t>Текстурирование</a:t>
            </a:r>
            <a:r>
              <a:rPr lang="ru-RU" altLang="ru-RU" sz="2800" dirty="0"/>
              <a:t> – простой и достаточно эффективный способ повышения реалистичности изображения за счет детализации поверхности цветом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0257729-4785-4D66-9C48-6324BF094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Этапы наложения текстуры</a:t>
            </a:r>
            <a:endParaRPr lang="ru-RU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85F4DF5-6529-4558-9C30-FEE7AF7C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Создание текстурного объекта</a:t>
            </a:r>
          </a:p>
          <a:p>
            <a:r>
              <a:rPr lang="ru-RU" altLang="ru-RU"/>
              <a:t>Определение текстурной функции</a:t>
            </a:r>
          </a:p>
          <a:p>
            <a:r>
              <a:rPr lang="ru-RU" altLang="ru-RU"/>
              <a:t>Задание текстурных координат для вершин примитивов</a:t>
            </a:r>
          </a:p>
          <a:p>
            <a:r>
              <a:rPr lang="ru-RU" altLang="ru-RU"/>
              <a:t>Растеризация примитива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1C53A9E-7A9F-4BD5-9B51-2AA790CE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объекты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201162B-2000-4473-998A-A3B89DB8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Текстура – это </a:t>
            </a:r>
            <a:r>
              <a:rPr lang="ru-RU" altLang="ru-RU" sz="2800" b="1">
                <a:solidFill>
                  <a:srgbClr val="FF0000"/>
                </a:solidFill>
              </a:rPr>
              <a:t>объект</a:t>
            </a:r>
            <a:r>
              <a:rPr lang="ru-RU" altLang="ru-RU" sz="2800"/>
              <a:t> </a:t>
            </a:r>
            <a:r>
              <a:rPr lang="en-US" altLang="ru-RU" sz="2800"/>
              <a:t>OpenGL</a:t>
            </a:r>
            <a:endParaRPr lang="ru-RU" altLang="ru-RU" sz="2800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С каждым текстурным объектом связано его изображение, набор параметров и «</a:t>
            </a:r>
            <a:r>
              <a:rPr lang="en-US" altLang="ru-RU" sz="2800" b="1">
                <a:solidFill>
                  <a:srgbClr val="FF0000"/>
                </a:solidFill>
              </a:rPr>
              <a:t>id</a:t>
            </a:r>
            <a:r>
              <a:rPr lang="ru-RU" altLang="ru-RU" sz="2800"/>
              <a:t>» - целое число без знака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по умолчанию работает с текстурным объектом с </a:t>
            </a:r>
            <a:r>
              <a:rPr lang="en-US" altLang="ru-RU"/>
              <a:t>id=</a:t>
            </a:r>
            <a:r>
              <a:rPr lang="ru-RU" altLang="ru-RU"/>
              <a:t>0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Привязка к заданному текстурному объекту по его имени осуществляется при помощи команды </a:t>
            </a:r>
            <a:r>
              <a:rPr lang="en-US" altLang="ru-RU" b="1"/>
              <a:t>glBindTexture</a:t>
            </a:r>
            <a:endParaRPr lang="ru-RU" altLang="ru-RU" b="1"/>
          </a:p>
          <a:p>
            <a:pPr lvl="2" eaLnBrk="1" hangingPunct="1">
              <a:lnSpc>
                <a:spcPct val="90000"/>
              </a:lnSpc>
            </a:pPr>
            <a:r>
              <a:rPr lang="ru-RU" altLang="ru-RU" sz="2000"/>
              <a:t>Все последующие команды управляющие параметрами текстуры относятся к выбранному текстурному объекту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>
            <a:extLst>
              <a:ext uri="{FF2B5EF4-FFF2-40B4-BE49-F238E27FC236}">
                <a16:creationId xmlns:a16="http://schemas.microsoft.com/office/drawing/2014/main" id="{6BA3F647-0EB3-41D9-877F-9489C0CC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Дракончик Гарднера</a:t>
            </a:r>
          </a:p>
        </p:txBody>
      </p:sp>
      <p:pic>
        <p:nvPicPr>
          <p:cNvPr id="5" name="y2mate.is - Gardner Dragon illusion Дракон Гарднера оптическая иллюзия и разоблачение -wBda2Y8CCuQ-480pp-1712241800">
            <a:hlinkClick r:id="" action="ppaction://media"/>
            <a:extLst>
              <a:ext uri="{FF2B5EF4-FFF2-40B4-BE49-F238E27FC236}">
                <a16:creationId xmlns:a16="http://schemas.microsoft.com/office/drawing/2014/main" id="{AC515667-B81E-461B-AD5F-B1B9BEB1EF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0725" cy="43513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D6CC2C2-5204-4A40-8458-3925A6FFE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Генерирование текстурных имен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7CDECB3-74D8-4F29-9278-22BBBC17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Выбор текстурного объекта осуществляется по его </a:t>
            </a:r>
            <a:r>
              <a:rPr lang="en-US" altLang="ru-RU" sz="2800"/>
              <a:t>id</a:t>
            </a:r>
            <a:endParaRPr lang="ru-RU" altLang="ru-RU" sz="2800"/>
          </a:p>
          <a:p>
            <a:pPr lvl="1" eaLnBrk="1" hangingPunct="1"/>
            <a:r>
              <a:rPr lang="ru-RU" altLang="ru-RU"/>
              <a:t>В сложных приложениях приходится иметь дело с большим количеством текстур</a:t>
            </a:r>
          </a:p>
          <a:p>
            <a:pPr lvl="1" eaLnBrk="1" hangingPunct="1"/>
            <a:r>
              <a:rPr lang="ru-RU" altLang="ru-RU"/>
              <a:t>Необходимо следить за тем, чтобы при создании новой текстуры её </a:t>
            </a:r>
            <a:r>
              <a:rPr lang="en-US" altLang="ru-RU"/>
              <a:t>id </a:t>
            </a:r>
            <a:r>
              <a:rPr lang="ru-RU" altLang="ru-RU"/>
              <a:t>не был привязан к уже используемому объекту</a:t>
            </a:r>
          </a:p>
          <a:p>
            <a:pPr lvl="1" eaLnBrk="1" hangingPunct="1"/>
            <a:r>
              <a:rPr lang="en-US" altLang="ru-RU"/>
              <a:t>OpenGL </a:t>
            </a:r>
            <a:r>
              <a:rPr lang="ru-RU" altLang="ru-RU"/>
              <a:t>позволяет получать свободные </a:t>
            </a:r>
            <a:r>
              <a:rPr lang="en-US" altLang="ru-RU"/>
              <a:t>id</a:t>
            </a:r>
            <a:r>
              <a:rPr lang="ru-RU" altLang="ru-RU"/>
              <a:t> текстурных объектов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6F674F8-18B6-4835-8D60-07EC1566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glGenTextures</a:t>
            </a:r>
            <a:endParaRPr lang="ru-RU" altLang="ru-RU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9F0FB16-FF22-4F38-8015-60403151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glGenTextures</a:t>
            </a:r>
            <a:r>
              <a:rPr lang="ru-RU" altLang="ru-RU"/>
              <a:t> позволяет сгенерировать заданное количество </a:t>
            </a:r>
            <a:r>
              <a:rPr lang="en-US" altLang="ru-RU"/>
              <a:t>id</a:t>
            </a:r>
            <a:r>
              <a:rPr lang="ru-RU" altLang="ru-RU"/>
              <a:t> для текстурных объектов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void glGenTextures(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GLuint *textures)</a:t>
            </a:r>
            <a:endParaRPr lang="ru-RU" altLang="ru-RU"/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D2134D11-3586-47B9-A75E-F04B548A4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1" y="5229225"/>
            <a:ext cx="5699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GLuint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solidFill>
                  <a:srgbClr val="FF0000"/>
                </a:solidFill>
                <a:latin typeface="Courier New" panose="02070309020205020404" pitchFamily="49" charset="0"/>
              </a:rPr>
              <a:t>glGenTextures(1</a:t>
            </a:r>
            <a:r>
              <a:rPr lang="ru-RU" altLang="ru-RU" sz="1800" b="1">
                <a:latin typeface="Courier New" panose="02070309020205020404" pitchFamily="49" charset="0"/>
              </a:rPr>
              <a:t>, &amp;texture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78B80360-02F5-4C38-AEB1-C46913EB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Удаление текстуры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A7A9518-1110-4396-83A9-E9C414AC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Ставшие ненужными текстурные объекты необходимо удалить</a:t>
            </a:r>
          </a:p>
          <a:p>
            <a:r>
              <a:rPr lang="ru-RU" altLang="ru-RU" dirty="0"/>
              <a:t>Если удаляется привязанный текстурный объект, то привязывается текстурный объект с </a:t>
            </a:r>
            <a:r>
              <a:rPr lang="en-US" altLang="ru-RU" dirty="0"/>
              <a:t>id=0</a:t>
            </a:r>
          </a:p>
          <a:p>
            <a:r>
              <a:rPr lang="ru-RU" altLang="ru-RU" dirty="0"/>
              <a:t>Текстурный объект с </a:t>
            </a:r>
            <a:r>
              <a:rPr lang="en-US" altLang="ru-RU" dirty="0"/>
              <a:t>id=0</a:t>
            </a:r>
            <a:r>
              <a:rPr lang="ru-RU" altLang="ru-RU" dirty="0"/>
              <a:t> не может быть удален</a:t>
            </a:r>
          </a:p>
          <a:p>
            <a:r>
              <a:rPr lang="ru-RU" altLang="ru-RU" dirty="0"/>
              <a:t>После удаления, текстурный объект не имеет ни размеров, ни содержимого. Его </a:t>
            </a:r>
            <a:r>
              <a:rPr lang="en-US" altLang="ru-RU" dirty="0"/>
              <a:t>id</a:t>
            </a:r>
            <a:r>
              <a:rPr lang="ru-RU" altLang="ru-RU" dirty="0"/>
              <a:t> становится свободным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8F45B94-01CD-494D-9084-4650F0F1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glDeleteTextures</a:t>
            </a:r>
            <a:endParaRPr lang="ru-RU" altLang="ru-RU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9174E8C-3E99-4548-BFEB-3FC9933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осуществляет удаление указанных текстурных объектов</a:t>
            </a:r>
          </a:p>
          <a:p>
            <a:pPr lvl="1" eaLnBrk="1" hangingPunct="1"/>
            <a:r>
              <a:rPr lang="en-US" altLang="ru-RU"/>
              <a:t>void glDeleteTextures(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const GLuint *textures)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E8D21E7B-A742-4D4E-BF41-80BCA400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4724401"/>
            <a:ext cx="5918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GLuint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glGenTextures(1, &amp;texture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solidFill>
                  <a:srgbClr val="FF0000"/>
                </a:solidFill>
                <a:latin typeface="Courier New" panose="02070309020205020404" pitchFamily="49" charset="0"/>
              </a:rPr>
              <a:t>glDeleteTextures</a:t>
            </a:r>
            <a:r>
              <a:rPr lang="en-US" altLang="ru-RU" sz="1800" b="1">
                <a:latin typeface="Courier New" panose="02070309020205020404" pitchFamily="49" charset="0"/>
              </a:rPr>
              <a:t>(1, &amp;textureId);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0EF8D70-7F0B-4E16-B714-EF1B0A07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Текстурная функция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CCDE934-35AD-4FD3-BC89-C8DDB2E8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 процессе растеризации </a:t>
            </a:r>
            <a:r>
              <a:rPr lang="en-US" altLang="ru-RU" sz="2800"/>
              <a:t>OpenGL </a:t>
            </a:r>
            <a:r>
              <a:rPr lang="ru-RU" altLang="ru-RU" sz="2800"/>
              <a:t>интерполирует значение текстурных координат вершин по поверхности примитива с учетом перспективы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Для каждого фрагмента вычисляются его координаты в </a:t>
            </a:r>
            <a:r>
              <a:rPr lang="ru-RU" altLang="ru-RU" b="1"/>
              <a:t>текстурном пространстве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>
                <a:solidFill>
                  <a:srgbClr val="FF0000"/>
                </a:solidFill>
              </a:rPr>
              <a:t>Текстурная функция</a:t>
            </a:r>
            <a:r>
              <a:rPr lang="ru-RU" altLang="ru-RU" sz="2800">
                <a:solidFill>
                  <a:srgbClr val="FF0000"/>
                </a:solidFill>
              </a:rPr>
              <a:t> </a:t>
            </a:r>
            <a:r>
              <a:rPr lang="ru-RU" altLang="ru-RU" sz="2800"/>
              <a:t>отображает значение текстурной координаты в значение некоторой величины, например, цвета, влияющего на финальный цвет фрагмента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6C54D07-F579-47F2-99BA-3D8C2548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Задание текстурной функции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289AF27-FD86-4B79-8193-9480331C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Вначале задается текстурная функция в текстурном пространстве</a:t>
            </a:r>
          </a:p>
          <a:p>
            <a:pPr lvl="1" eaLnBrk="1" hangingPunct="1"/>
            <a:r>
              <a:rPr lang="ru-RU" altLang="ru-RU"/>
              <a:t>например </a:t>
            </a:r>
            <a:r>
              <a:rPr lang="en-US" altLang="ru-RU"/>
              <a:t>texture(s,t)</a:t>
            </a:r>
            <a:r>
              <a:rPr lang="ru-RU" altLang="ru-RU"/>
              <a:t> – двухмерное текстурное пространство</a:t>
            </a:r>
          </a:p>
          <a:p>
            <a:pPr lvl="1" eaLnBrk="1" hangingPunct="1"/>
            <a:r>
              <a:rPr lang="ru-RU" altLang="ru-RU"/>
              <a:t>Данная функция генерирует значения цвета или яркости для каждого значения текстурных координат в диапазоне от 0 до 1</a:t>
            </a:r>
          </a:p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9EB4808-84D8-415B-AD4B-9F7456B44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Способы задания текстурных функций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CECF29D-6014-4083-B5AA-3BEE21953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Растровые текстуры</a:t>
            </a:r>
          </a:p>
          <a:p>
            <a:pPr lvl="1"/>
            <a:r>
              <a:rPr lang="ru-RU"/>
              <a:t>Значение функции вычисляется на основе выборки значений из растрового изображения в качестве дискретных значений функции</a:t>
            </a:r>
          </a:p>
          <a:p>
            <a:r>
              <a:rPr lang="ru-RU"/>
              <a:t>Процедурные текстуры</a:t>
            </a:r>
          </a:p>
          <a:p>
            <a:pPr lvl="1"/>
            <a:r>
              <a:rPr lang="ru-RU"/>
              <a:t>Вычисляют значение функции в данной точке на основе заданной формулы</a:t>
            </a:r>
          </a:p>
          <a:p>
            <a:pPr lvl="2"/>
            <a:r>
              <a:rPr lang="ru-RU"/>
              <a:t>Шахматная доска</a:t>
            </a:r>
          </a:p>
          <a:p>
            <a:pPr lvl="2"/>
            <a:r>
              <a:rPr lang="ru-RU"/>
              <a:t>Фрактал</a:t>
            </a:r>
          </a:p>
          <a:p>
            <a:pPr lvl="2"/>
            <a:r>
              <a:rPr lang="ru-RU"/>
              <a:t>Мраморные поверхности</a:t>
            </a:r>
          </a:p>
          <a:p>
            <a:pPr lvl="1"/>
            <a:r>
              <a:rPr lang="en-US"/>
              <a:t>OpenGL </a:t>
            </a:r>
            <a:r>
              <a:rPr lang="ru-RU"/>
              <a:t>поддерживает процедурные текстуры при помощи фрагментных (пиксельных) шейдеров</a:t>
            </a:r>
            <a:endParaRPr lang="ru-RU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35BA131-5F2A-4EDB-9C60-3015AAD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изображения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59BBAC4-B37F-4FB5-B177-5DF0113A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 </a:t>
            </a:r>
            <a:r>
              <a:rPr lang="ru-RU" altLang="ru-RU" dirty="0"/>
              <a:t>накладывает ограничения на размеры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Ширина и высота должны быть степенью двойки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</a:t>
            </a:r>
            <a:r>
              <a:rPr lang="ru-RU" altLang="ru-RU" dirty="0"/>
              <a:t> принимает данные о текстуре в строго заданных форматах.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Загрузка изображения из файла и представление их в пригодном для </a:t>
            </a:r>
            <a:r>
              <a:rPr lang="en-US" altLang="ru-RU" dirty="0"/>
              <a:t>OpenGL </a:t>
            </a:r>
            <a:r>
              <a:rPr lang="ru-RU" altLang="ru-RU" dirty="0"/>
              <a:t>виде – забота приложения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CDCE2355-0856-4537-BA7E-08F64BB0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Текстурное изображение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3DE13EA-5194-491C-AC8C-51BF08E2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того, чтобы </a:t>
            </a:r>
            <a:r>
              <a:rPr lang="en-US" altLang="ru-RU" sz="2800"/>
              <a:t>OpenGL </a:t>
            </a:r>
            <a:r>
              <a:rPr lang="ru-RU" altLang="ru-RU" sz="2800"/>
              <a:t>мог вычислить значение текстурной функции, необходимо задать эту функцию</a:t>
            </a:r>
          </a:p>
          <a:p>
            <a:pPr eaLnBrk="1" hangingPunct="1"/>
            <a:r>
              <a:rPr lang="ru-RU" altLang="ru-RU" sz="2800"/>
              <a:t>Стандартный способ задания текстурной функции – задание </a:t>
            </a:r>
            <a:r>
              <a:rPr lang="ru-RU" altLang="ru-RU" sz="2800" b="1">
                <a:solidFill>
                  <a:srgbClr val="FF0000"/>
                </a:solidFill>
              </a:rPr>
              <a:t>текстурного изображения</a:t>
            </a:r>
            <a:endParaRPr lang="ru-RU" altLang="ru-RU" sz="2800">
              <a:solidFill>
                <a:srgbClr val="FF0000"/>
              </a:solidFill>
            </a:endParaRPr>
          </a:p>
          <a:p>
            <a:pPr lvl="1" eaLnBrk="1" hangingPunct="1"/>
            <a:r>
              <a:rPr lang="ru-RU" altLang="ru-RU"/>
              <a:t>Текстурное изображение определяет дискретные значения текстурной функции в диапазоне текстурных координат от 0 до 1</a:t>
            </a:r>
            <a:endParaRPr lang="ru-RU" altLang="ru-RU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EE5C2A57-F7FB-414B-8E84-EBAF3022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текстур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BB478C5-EBA7-4CF4-AD82-8EE43E5B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550" y="2060575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ru-RU" sz="2800"/>
              <a:t>OpenGL </a:t>
            </a:r>
            <a:r>
              <a:rPr lang="ru-RU" altLang="ru-RU" sz="2800"/>
              <a:t>позволяет осуществлять наложение различных типов текстур</a:t>
            </a:r>
          </a:p>
          <a:p>
            <a:pPr lvl="1" eaLnBrk="1" hangingPunct="1"/>
            <a:r>
              <a:rPr lang="ru-RU" altLang="ru-RU"/>
              <a:t>Одномерные текстуры</a:t>
            </a:r>
          </a:p>
          <a:p>
            <a:pPr lvl="1" eaLnBrk="1" hangingPunct="1"/>
            <a:r>
              <a:rPr lang="ru-RU" altLang="ru-RU"/>
              <a:t>Двумерные текстуры</a:t>
            </a:r>
          </a:p>
          <a:p>
            <a:pPr lvl="1" eaLnBrk="1" hangingPunct="1"/>
            <a:r>
              <a:rPr lang="ru-RU" altLang="ru-RU"/>
              <a:t>Трехмерные текстуры</a:t>
            </a:r>
          </a:p>
          <a:p>
            <a:pPr lvl="1" eaLnBrk="1" hangingPunct="1"/>
            <a:r>
              <a:rPr lang="ru-RU" altLang="ru-RU"/>
              <a:t>Кубические текстуры</a:t>
            </a:r>
          </a:p>
          <a:p>
            <a:pPr eaLnBrk="1" hangingPunct="1"/>
            <a:r>
              <a:rPr lang="ru-RU" altLang="ru-RU" sz="2800"/>
              <a:t>Для каждого типа текстур в </a:t>
            </a:r>
            <a:r>
              <a:rPr lang="en-US" altLang="ru-RU" sz="2800"/>
              <a:t>OpenGL </a:t>
            </a:r>
            <a:r>
              <a:rPr lang="ru-RU" altLang="ru-RU" sz="2800"/>
              <a:t>имеется функция, создающая текстурное изображение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22094974-9940-460E-A418-77489EE6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2997200"/>
            <a:ext cx="8424863" cy="26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88C2169B-328C-4EA6-AE85-DB66D00D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19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4" name="Picture 6" descr="tex3d">
            <a:extLst>
              <a:ext uri="{FF2B5EF4-FFF2-40B4-BE49-F238E27FC236}">
                <a16:creationId xmlns:a16="http://schemas.microsoft.com/office/drawing/2014/main" id="{FBBB1901-1B42-4EFD-BF94-76511B1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412875"/>
            <a:ext cx="727233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7">
            <a:extLst>
              <a:ext uri="{FF2B5EF4-FFF2-40B4-BE49-F238E27FC236}">
                <a16:creationId xmlns:a16="http://schemas.microsoft.com/office/drawing/2014/main" id="{A4B95323-0E72-4972-91E6-E8D1C31B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45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7D01CFC2-E0C6-40D1-8AD2-FB973EDF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368F1FD0-F798-4783-A1EC-A19200925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2B37EDFB-D1CC-4D51-934C-869BA71EB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Семейство команд </a:t>
            </a:r>
            <a:r>
              <a:rPr lang="en-US"/>
              <a:t>glTexImage</a:t>
            </a:r>
            <a:r>
              <a:rPr lang="ru-RU"/>
              <a:t>*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8B49167-7906-48E2-ABA5-522B720E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Данные команды задают текстурное изображение определенного типа для текущего текстурного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glTexImage1D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одномерной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glTexImage2D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двумерной текстуры или одну из шести текстур кубической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glTexImage3D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для трехмерной текстуры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0BA8A30-746C-4BA2-ABC9-38583D966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Представление текстурного изображения в памяти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2BFA2CA-0C8C-47E3-AB45-C98572E5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зависимости от формы используемой команды </a:t>
            </a:r>
            <a:r>
              <a:rPr lang="en-US" altLang="ru-RU" b="1"/>
              <a:t>glTexImage*</a:t>
            </a:r>
            <a:r>
              <a:rPr lang="en-US" altLang="ru-RU"/>
              <a:t> </a:t>
            </a:r>
            <a:r>
              <a:rPr lang="ru-RU" altLang="ru-RU"/>
              <a:t>приложение должно сформировать в памяти одно-, двух-, или трехмерный массив элементов определенного типа</a:t>
            </a:r>
            <a:r>
              <a:rPr lang="en-US" altLang="ru-RU"/>
              <a:t> </a:t>
            </a:r>
            <a:r>
              <a:rPr lang="ru-RU" altLang="ru-RU"/>
              <a:t>и размерности</a:t>
            </a:r>
          </a:p>
          <a:p>
            <a:pPr lvl="1" eaLnBrk="1" hangingPunct="1"/>
            <a:r>
              <a:rPr lang="ru-RU" altLang="ru-RU"/>
              <a:t>Например, 24 битному </a:t>
            </a:r>
            <a:r>
              <a:rPr lang="en-US" altLang="ru-RU"/>
              <a:t>BMP </a:t>
            </a:r>
            <a:r>
              <a:rPr lang="ru-RU" altLang="ru-RU"/>
              <a:t>изображению может соответствовать двухмерный массив троек 8-битных чисел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50784F1-F56A-4CBA-B4E8-5A8327B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Формат</a:t>
            </a:r>
            <a:r>
              <a:rPr lang="en-US" altLang="ru-RU"/>
              <a:t> </a:t>
            </a:r>
            <a:r>
              <a:rPr lang="ru-RU" altLang="ru-RU"/>
              <a:t>текстуры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4D0243E-7E7D-4E6D-B5A5-4DB9D849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Изображение внутри </a:t>
            </a:r>
            <a:r>
              <a:rPr lang="en-US" altLang="ru-RU" sz="2800"/>
              <a:t>OpenGL </a:t>
            </a:r>
            <a:r>
              <a:rPr lang="ru-RU" altLang="ru-RU" sz="2800"/>
              <a:t>хранится в виде одно-, двух- или трехмерного массива числовых значений определенного типа, задающих цвета пикселей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</a:t>
            </a:r>
            <a:r>
              <a:rPr lang="ru-RU" altLang="ru-RU"/>
              <a:t>ALPHA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</a:t>
            </a:r>
            <a:r>
              <a:rPr lang="ru-RU" altLang="ru-RU"/>
              <a:t>LUMINANCE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GL_LUMINANCE_ALPHA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GL_INTENSITY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GL_RGB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GL_RGBA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971D431-A8E9-45AD-BD6B-73A44489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Загрузка текстурных данных из файла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8031279-DE09-4F11-8521-C989DF68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400"/>
              <a:t>Приложение должно загрузить данные из графического файла, при необходимости распаковав их, и представить их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GL_COLOR_INDEX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GL_RED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GL_GREEN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</a:t>
            </a:r>
            <a:r>
              <a:rPr lang="en-US" altLang="ru-RU" sz="2000"/>
              <a:t>BLUE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GL_ALPHA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GL_RGB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GL_RGBA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GL_BGR_EXT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GL_BGRA_EXT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GL_LUMINANCE 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GL_LUMINANCE_ALPHA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346391E6-D2F6-449E-94B7-F4CAFAE2B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107523" name="Line 3">
            <a:extLst>
              <a:ext uri="{FF2B5EF4-FFF2-40B4-BE49-F238E27FC236}">
                <a16:creationId xmlns:a16="http://schemas.microsoft.com/office/drawing/2014/main" id="{16B06519-B1FD-4EE2-B80D-A679E7FE3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1489" y="4708526"/>
            <a:ext cx="13684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4" name="Line 4">
            <a:extLst>
              <a:ext uri="{FF2B5EF4-FFF2-40B4-BE49-F238E27FC236}">
                <a16:creationId xmlns:a16="http://schemas.microsoft.com/office/drawing/2014/main" id="{8DE5295B-F326-4DD0-B9E7-FB49E90CDD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1" y="2187575"/>
            <a:ext cx="144463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5" name="Line 5">
            <a:extLst>
              <a:ext uri="{FF2B5EF4-FFF2-40B4-BE49-F238E27FC236}">
                <a16:creationId xmlns:a16="http://schemas.microsoft.com/office/drawing/2014/main" id="{38AFFDBF-2924-4964-A8D0-F87E1E061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4" y="4708526"/>
            <a:ext cx="22320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7526" name="Picture 6" descr="yosh1">
            <a:extLst>
              <a:ext uri="{FF2B5EF4-FFF2-40B4-BE49-F238E27FC236}">
                <a16:creationId xmlns:a16="http://schemas.microsoft.com/office/drawing/2014/main" id="{8876DAF1-1D10-484A-9302-6CF4BF9C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2133600"/>
            <a:ext cx="3095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 descr="yosh2">
            <a:extLst>
              <a:ext uri="{FF2B5EF4-FFF2-40B4-BE49-F238E27FC236}">
                <a16:creationId xmlns:a16="http://schemas.microsoft.com/office/drawing/2014/main" id="{1FCDF172-F80A-45EF-BAC8-0F17736B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2836864"/>
            <a:ext cx="316865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Picture 8" descr="yosh3">
            <a:extLst>
              <a:ext uri="{FF2B5EF4-FFF2-40B4-BE49-F238E27FC236}">
                <a16:creationId xmlns:a16="http://schemas.microsoft.com/office/drawing/2014/main" id="{348C1617-49A2-4AC3-BB57-99508AAF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3141664"/>
            <a:ext cx="233203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Freeform 9">
            <a:extLst>
              <a:ext uri="{FF2B5EF4-FFF2-40B4-BE49-F238E27FC236}">
                <a16:creationId xmlns:a16="http://schemas.microsoft.com/office/drawing/2014/main" id="{07A88BFE-D4DA-4362-9C06-61E7F4E29B3F}"/>
              </a:ext>
            </a:extLst>
          </p:cNvPr>
          <p:cNvSpPr>
            <a:spLocks/>
          </p:cNvSpPr>
          <p:nvPr/>
        </p:nvSpPr>
        <p:spPr bwMode="auto">
          <a:xfrm>
            <a:off x="7286625" y="2301876"/>
            <a:ext cx="2655888" cy="1954213"/>
          </a:xfrm>
          <a:custGeom>
            <a:avLst/>
            <a:gdLst>
              <a:gd name="T0" fmla="*/ 0 w 1670"/>
              <a:gd name="T1" fmla="*/ 2147483646 h 1226"/>
              <a:gd name="T2" fmla="*/ 2147483646 w 1670"/>
              <a:gd name="T3" fmla="*/ 0 h 1226"/>
              <a:gd name="T4" fmla="*/ 2147483646 w 1670"/>
              <a:gd name="T5" fmla="*/ 2147483646 h 1226"/>
              <a:gd name="T6" fmla="*/ 0 w 1670"/>
              <a:gd name="T7" fmla="*/ 2147483646 h 1226"/>
              <a:gd name="T8" fmla="*/ 0 60000 65536"/>
              <a:gd name="T9" fmla="*/ 0 60000 65536"/>
              <a:gd name="T10" fmla="*/ 0 60000 65536"/>
              <a:gd name="T11" fmla="*/ 0 60000 65536"/>
              <a:gd name="T12" fmla="*/ 0 w 1670"/>
              <a:gd name="T13" fmla="*/ 0 h 1226"/>
              <a:gd name="T14" fmla="*/ 1670 w 1670"/>
              <a:gd name="T15" fmla="*/ 1226 h 12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0" h="1226">
                <a:moveTo>
                  <a:pt x="0" y="918"/>
                </a:moveTo>
                <a:lnTo>
                  <a:pt x="1250" y="0"/>
                </a:lnTo>
                <a:lnTo>
                  <a:pt x="1670" y="1226"/>
                </a:lnTo>
                <a:lnTo>
                  <a:pt x="0" y="918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0" name="Freeform 10">
            <a:extLst>
              <a:ext uri="{FF2B5EF4-FFF2-40B4-BE49-F238E27FC236}">
                <a16:creationId xmlns:a16="http://schemas.microsoft.com/office/drawing/2014/main" id="{416C5152-5AA9-458F-945B-79B06D4671BC}"/>
              </a:ext>
            </a:extLst>
          </p:cNvPr>
          <p:cNvSpPr>
            <a:spLocks/>
          </p:cNvSpPr>
          <p:nvPr/>
        </p:nvSpPr>
        <p:spPr bwMode="auto">
          <a:xfrm>
            <a:off x="2657476" y="3160713"/>
            <a:ext cx="2276475" cy="1471612"/>
          </a:xfrm>
          <a:custGeom>
            <a:avLst/>
            <a:gdLst>
              <a:gd name="T0" fmla="*/ 0 w 1434"/>
              <a:gd name="T1" fmla="*/ 2147483646 h 927"/>
              <a:gd name="T2" fmla="*/ 2147483646 w 1434"/>
              <a:gd name="T3" fmla="*/ 0 h 927"/>
              <a:gd name="T4" fmla="*/ 2147483646 w 1434"/>
              <a:gd name="T5" fmla="*/ 2147483646 h 927"/>
              <a:gd name="T6" fmla="*/ 0 w 1434"/>
              <a:gd name="T7" fmla="*/ 2147483646 h 927"/>
              <a:gd name="T8" fmla="*/ 0 60000 65536"/>
              <a:gd name="T9" fmla="*/ 0 60000 65536"/>
              <a:gd name="T10" fmla="*/ 0 60000 65536"/>
              <a:gd name="T11" fmla="*/ 0 60000 65536"/>
              <a:gd name="T12" fmla="*/ 0 w 1434"/>
              <a:gd name="T13" fmla="*/ 0 h 927"/>
              <a:gd name="T14" fmla="*/ 1434 w 1434"/>
              <a:gd name="T15" fmla="*/ 927 h 9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4" h="927">
                <a:moveTo>
                  <a:pt x="0" y="843"/>
                </a:moveTo>
                <a:lnTo>
                  <a:pt x="864" y="0"/>
                </a:lnTo>
                <a:lnTo>
                  <a:pt x="1434" y="927"/>
                </a:lnTo>
                <a:lnTo>
                  <a:pt x="0" y="843"/>
                </a:lnTo>
                <a:close/>
              </a:path>
            </a:pathLst>
          </a:custGeom>
          <a:solidFill>
            <a:srgbClr val="CF3015">
              <a:alpha val="49019"/>
            </a:srgbClr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EDF67127-A4A7-4703-B3E3-21AFA9BC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4" y="5157788"/>
            <a:ext cx="4211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Двумерное текстурное пространство</a:t>
            </a:r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C077C7CD-21B1-487E-9522-996C7D9B6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5516563"/>
            <a:ext cx="3001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Трехмерное пространство</a:t>
            </a:r>
          </a:p>
        </p:txBody>
      </p:sp>
      <p:sp>
        <p:nvSpPr>
          <p:cNvPr id="107533" name="Line 13">
            <a:extLst>
              <a:ext uri="{FF2B5EF4-FFF2-40B4-BE49-F238E27FC236}">
                <a16:creationId xmlns:a16="http://schemas.microsoft.com/office/drawing/2014/main" id="{1A6AA38C-2053-4F0C-B1A4-19661BAE5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2625" y="1844676"/>
            <a:ext cx="0" cy="2951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4" name="Line 14">
            <a:extLst>
              <a:ext uri="{FF2B5EF4-FFF2-40B4-BE49-F238E27FC236}">
                <a16:creationId xmlns:a16="http://schemas.microsoft.com/office/drawing/2014/main" id="{497B27AE-998B-4CD5-8743-0EBC945E3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2626" y="4797425"/>
            <a:ext cx="3311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5" name="Text Box 15">
            <a:extLst>
              <a:ext uri="{FF2B5EF4-FFF2-40B4-BE49-F238E27FC236}">
                <a16:creationId xmlns:a16="http://schemas.microsoft.com/office/drawing/2014/main" id="{618BD442-85BD-4585-91A1-FE21E661B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46529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EB153C25-BD42-47B0-B4C9-8E2C27BF4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913" y="4724401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6859C153-BDF5-4D4D-B45F-796FB102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6" y="2060576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27195B77-9029-486B-997C-D05A9CB7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775" y="5534026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A171CF42-44F4-4629-800E-96919E447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5445126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64672869-38BC-48B6-A26D-E21C8FF2F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198913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0E87B697-0B2D-4E6C-B58C-AA5CDE64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1138" y="4724401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s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534E3634-04DE-429D-BFE3-72C81E93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3" y="1700213"/>
            <a:ext cx="26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3" name="Freeform 23">
            <a:extLst>
              <a:ext uri="{FF2B5EF4-FFF2-40B4-BE49-F238E27FC236}">
                <a16:creationId xmlns:a16="http://schemas.microsoft.com/office/drawing/2014/main" id="{BB4023CD-11C8-4DB5-80EF-572107C46B2A}"/>
              </a:ext>
            </a:extLst>
          </p:cNvPr>
          <p:cNvSpPr>
            <a:spLocks/>
          </p:cNvSpPr>
          <p:nvPr/>
        </p:nvSpPr>
        <p:spPr bwMode="auto">
          <a:xfrm>
            <a:off x="4008438" y="1989139"/>
            <a:ext cx="5256212" cy="1152525"/>
          </a:xfrm>
          <a:custGeom>
            <a:avLst/>
            <a:gdLst>
              <a:gd name="T0" fmla="*/ 2147483646 w 3311"/>
              <a:gd name="T1" fmla="*/ 2147483646 h 726"/>
              <a:gd name="T2" fmla="*/ 2147483646 w 3311"/>
              <a:gd name="T3" fmla="*/ 2147483646 h 726"/>
              <a:gd name="T4" fmla="*/ 0 w 3311"/>
              <a:gd name="T5" fmla="*/ 2147483646 h 726"/>
              <a:gd name="T6" fmla="*/ 0 60000 65536"/>
              <a:gd name="T7" fmla="*/ 0 60000 65536"/>
              <a:gd name="T8" fmla="*/ 0 60000 65536"/>
              <a:gd name="T9" fmla="*/ 0 w 3311"/>
              <a:gd name="T10" fmla="*/ 0 h 726"/>
              <a:gd name="T11" fmla="*/ 3311 w 3311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11" h="726">
                <a:moveTo>
                  <a:pt x="3311" y="181"/>
                </a:moveTo>
                <a:cubicBezTo>
                  <a:pt x="2770" y="90"/>
                  <a:pt x="2230" y="0"/>
                  <a:pt x="1678" y="91"/>
                </a:cubicBezTo>
                <a:cubicBezTo>
                  <a:pt x="1126" y="182"/>
                  <a:pt x="280" y="643"/>
                  <a:pt x="0" y="72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4" name="Freeform 24">
            <a:extLst>
              <a:ext uri="{FF2B5EF4-FFF2-40B4-BE49-F238E27FC236}">
                <a16:creationId xmlns:a16="http://schemas.microsoft.com/office/drawing/2014/main" id="{8FEAAAF0-7D3C-4252-9DE7-B06B89ED7D41}"/>
              </a:ext>
            </a:extLst>
          </p:cNvPr>
          <p:cNvSpPr>
            <a:spLocks/>
          </p:cNvSpPr>
          <p:nvPr/>
        </p:nvSpPr>
        <p:spPr bwMode="auto">
          <a:xfrm>
            <a:off x="2640014" y="3605214"/>
            <a:ext cx="4637087" cy="903287"/>
          </a:xfrm>
          <a:custGeom>
            <a:avLst/>
            <a:gdLst>
              <a:gd name="T0" fmla="*/ 2147483646 w 2921"/>
              <a:gd name="T1" fmla="*/ 2147483646 h 569"/>
              <a:gd name="T2" fmla="*/ 2147483646 w 2921"/>
              <a:gd name="T3" fmla="*/ 2147483646 h 569"/>
              <a:gd name="T4" fmla="*/ 0 w 2921"/>
              <a:gd name="T5" fmla="*/ 2147483646 h 569"/>
              <a:gd name="T6" fmla="*/ 0 60000 65536"/>
              <a:gd name="T7" fmla="*/ 0 60000 65536"/>
              <a:gd name="T8" fmla="*/ 0 60000 65536"/>
              <a:gd name="T9" fmla="*/ 0 w 2921"/>
              <a:gd name="T10" fmla="*/ 0 h 569"/>
              <a:gd name="T11" fmla="*/ 2921 w 2921"/>
              <a:gd name="T12" fmla="*/ 569 h 5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1" h="569">
                <a:moveTo>
                  <a:pt x="2921" y="98"/>
                </a:moveTo>
                <a:cubicBezTo>
                  <a:pt x="2663" y="95"/>
                  <a:pt x="1861" y="0"/>
                  <a:pt x="1374" y="78"/>
                </a:cubicBezTo>
                <a:cubicBezTo>
                  <a:pt x="887" y="156"/>
                  <a:pt x="286" y="467"/>
                  <a:pt x="0" y="56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5" name="Freeform 25">
            <a:extLst>
              <a:ext uri="{FF2B5EF4-FFF2-40B4-BE49-F238E27FC236}">
                <a16:creationId xmlns:a16="http://schemas.microsoft.com/office/drawing/2014/main" id="{DC654838-9E5A-49FE-9EBA-5663B44BCB2C}"/>
              </a:ext>
            </a:extLst>
          </p:cNvPr>
          <p:cNvSpPr>
            <a:spLocks/>
          </p:cNvSpPr>
          <p:nvPr/>
        </p:nvSpPr>
        <p:spPr bwMode="auto">
          <a:xfrm>
            <a:off x="4924426" y="4252913"/>
            <a:ext cx="5013325" cy="874712"/>
          </a:xfrm>
          <a:custGeom>
            <a:avLst/>
            <a:gdLst>
              <a:gd name="T0" fmla="*/ 2147483646 w 3158"/>
              <a:gd name="T1" fmla="*/ 0 h 551"/>
              <a:gd name="T2" fmla="*/ 2147483646 w 3158"/>
              <a:gd name="T3" fmla="*/ 2147483646 h 551"/>
              <a:gd name="T4" fmla="*/ 0 w 3158"/>
              <a:gd name="T5" fmla="*/ 2147483646 h 551"/>
              <a:gd name="T6" fmla="*/ 0 60000 65536"/>
              <a:gd name="T7" fmla="*/ 0 60000 65536"/>
              <a:gd name="T8" fmla="*/ 0 60000 65536"/>
              <a:gd name="T9" fmla="*/ 0 w 3158"/>
              <a:gd name="T10" fmla="*/ 0 h 551"/>
              <a:gd name="T11" fmla="*/ 3158 w 3158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8" h="551">
                <a:moveTo>
                  <a:pt x="3158" y="0"/>
                </a:moveTo>
                <a:cubicBezTo>
                  <a:pt x="2933" y="85"/>
                  <a:pt x="2338" y="473"/>
                  <a:pt x="1812" y="512"/>
                </a:cubicBezTo>
                <a:cubicBezTo>
                  <a:pt x="1286" y="551"/>
                  <a:pt x="377" y="291"/>
                  <a:pt x="0" y="233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4D17FF-4477-4A1A-B225-5CCF165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Наложение текстуры</a:t>
            </a: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B1500D38-AFE2-4DFC-9CED-2BF80BBD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2133600"/>
            <a:ext cx="645001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5">
            <a:extLst>
              <a:ext uri="{FF2B5EF4-FFF2-40B4-BE49-F238E27FC236}">
                <a16:creationId xmlns:a16="http://schemas.microsoft.com/office/drawing/2014/main" id="{60B36AEE-52F7-4738-86CB-F1AC4A9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349500"/>
            <a:ext cx="3384550" cy="3384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Freeform 6">
            <a:extLst>
              <a:ext uri="{FF2B5EF4-FFF2-40B4-BE49-F238E27FC236}">
                <a16:creationId xmlns:a16="http://schemas.microsoft.com/office/drawing/2014/main" id="{208B05D2-10DF-4BC8-B605-5E7C8472D843}"/>
              </a:ext>
            </a:extLst>
          </p:cNvPr>
          <p:cNvSpPr>
            <a:spLocks/>
          </p:cNvSpPr>
          <p:nvPr/>
        </p:nvSpPr>
        <p:spPr bwMode="auto">
          <a:xfrm>
            <a:off x="1703388" y="1892301"/>
            <a:ext cx="5256212" cy="1031875"/>
          </a:xfrm>
          <a:custGeom>
            <a:avLst/>
            <a:gdLst>
              <a:gd name="T0" fmla="*/ 0 w 3311"/>
              <a:gd name="T1" fmla="*/ 2147483646 h 650"/>
              <a:gd name="T2" fmla="*/ 2147483646 w 3311"/>
              <a:gd name="T3" fmla="*/ 2147483646 h 650"/>
              <a:gd name="T4" fmla="*/ 2147483646 w 3311"/>
              <a:gd name="T5" fmla="*/ 2147483646 h 650"/>
              <a:gd name="T6" fmla="*/ 2147483646 w 3311"/>
              <a:gd name="T7" fmla="*/ 2147483646 h 650"/>
              <a:gd name="T8" fmla="*/ 0 60000 65536"/>
              <a:gd name="T9" fmla="*/ 0 60000 65536"/>
              <a:gd name="T10" fmla="*/ 0 60000 65536"/>
              <a:gd name="T11" fmla="*/ 0 60000 65536"/>
              <a:gd name="T12" fmla="*/ 0 w 3311"/>
              <a:gd name="T13" fmla="*/ 0 h 650"/>
              <a:gd name="T14" fmla="*/ 3311 w 3311"/>
              <a:gd name="T15" fmla="*/ 650 h 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1" h="650">
                <a:moveTo>
                  <a:pt x="0" y="288"/>
                </a:moveTo>
                <a:cubicBezTo>
                  <a:pt x="238" y="159"/>
                  <a:pt x="476" y="30"/>
                  <a:pt x="907" y="15"/>
                </a:cubicBezTo>
                <a:cubicBezTo>
                  <a:pt x="1338" y="0"/>
                  <a:pt x="2185" y="91"/>
                  <a:pt x="2586" y="197"/>
                </a:cubicBezTo>
                <a:cubicBezTo>
                  <a:pt x="2987" y="303"/>
                  <a:pt x="3149" y="476"/>
                  <a:pt x="3311" y="65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4" name="Freeform 7">
            <a:extLst>
              <a:ext uri="{FF2B5EF4-FFF2-40B4-BE49-F238E27FC236}">
                <a16:creationId xmlns:a16="http://schemas.microsoft.com/office/drawing/2014/main" id="{EB77F698-E33D-4FB7-A3E8-E2F04056E7AF}"/>
              </a:ext>
            </a:extLst>
          </p:cNvPr>
          <p:cNvSpPr>
            <a:spLocks/>
          </p:cNvSpPr>
          <p:nvPr/>
        </p:nvSpPr>
        <p:spPr bwMode="auto">
          <a:xfrm>
            <a:off x="5087938" y="2012950"/>
            <a:ext cx="3744912" cy="1847850"/>
          </a:xfrm>
          <a:custGeom>
            <a:avLst/>
            <a:gdLst>
              <a:gd name="T0" fmla="*/ 0 w 2359"/>
              <a:gd name="T1" fmla="*/ 2147483646 h 1164"/>
              <a:gd name="T2" fmla="*/ 2147483646 w 2359"/>
              <a:gd name="T3" fmla="*/ 2147483646 h 1164"/>
              <a:gd name="T4" fmla="*/ 2147483646 w 2359"/>
              <a:gd name="T5" fmla="*/ 2147483646 h 1164"/>
              <a:gd name="T6" fmla="*/ 2147483646 w 2359"/>
              <a:gd name="T7" fmla="*/ 2147483646 h 1164"/>
              <a:gd name="T8" fmla="*/ 0 60000 65536"/>
              <a:gd name="T9" fmla="*/ 0 60000 65536"/>
              <a:gd name="T10" fmla="*/ 0 60000 65536"/>
              <a:gd name="T11" fmla="*/ 0 60000 65536"/>
              <a:gd name="T12" fmla="*/ 0 w 2359"/>
              <a:gd name="T13" fmla="*/ 0 h 1164"/>
              <a:gd name="T14" fmla="*/ 2359 w 2359"/>
              <a:gd name="T15" fmla="*/ 1164 h 1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9" h="1164">
                <a:moveTo>
                  <a:pt x="0" y="212"/>
                </a:moveTo>
                <a:cubicBezTo>
                  <a:pt x="415" y="106"/>
                  <a:pt x="831" y="0"/>
                  <a:pt x="1179" y="30"/>
                </a:cubicBezTo>
                <a:cubicBezTo>
                  <a:pt x="1527" y="60"/>
                  <a:pt x="1891" y="204"/>
                  <a:pt x="2087" y="393"/>
                </a:cubicBezTo>
                <a:cubicBezTo>
                  <a:pt x="2283" y="582"/>
                  <a:pt x="2314" y="1005"/>
                  <a:pt x="2359" y="116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5" name="Freeform 8">
            <a:extLst>
              <a:ext uri="{FF2B5EF4-FFF2-40B4-BE49-F238E27FC236}">
                <a16:creationId xmlns:a16="http://schemas.microsoft.com/office/drawing/2014/main" id="{AEFA0059-68F7-4032-BF27-85BE2418B60F}"/>
              </a:ext>
            </a:extLst>
          </p:cNvPr>
          <p:cNvSpPr>
            <a:spLocks/>
          </p:cNvSpPr>
          <p:nvPr/>
        </p:nvSpPr>
        <p:spPr bwMode="auto">
          <a:xfrm>
            <a:off x="1703388" y="4244976"/>
            <a:ext cx="3960812" cy="1489075"/>
          </a:xfrm>
          <a:custGeom>
            <a:avLst/>
            <a:gdLst>
              <a:gd name="T0" fmla="*/ 0 w 2495"/>
              <a:gd name="T1" fmla="*/ 2147483646 h 938"/>
              <a:gd name="T2" fmla="*/ 2147483646 w 2495"/>
              <a:gd name="T3" fmla="*/ 2147483646 h 938"/>
              <a:gd name="T4" fmla="*/ 2147483646 w 2495"/>
              <a:gd name="T5" fmla="*/ 2147483646 h 938"/>
              <a:gd name="T6" fmla="*/ 2147483646 w 2495"/>
              <a:gd name="T7" fmla="*/ 2147483646 h 938"/>
              <a:gd name="T8" fmla="*/ 2147483646 w 2495"/>
              <a:gd name="T9" fmla="*/ 2147483646 h 938"/>
              <a:gd name="T10" fmla="*/ 2147483646 w 2495"/>
              <a:gd name="T11" fmla="*/ 2147483646 h 9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5"/>
              <a:gd name="T19" fmla="*/ 0 h 938"/>
              <a:gd name="T20" fmla="*/ 2495 w 2495"/>
              <a:gd name="T21" fmla="*/ 938 h 9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5" h="938">
                <a:moveTo>
                  <a:pt x="0" y="938"/>
                </a:moveTo>
                <a:cubicBezTo>
                  <a:pt x="147" y="733"/>
                  <a:pt x="295" y="529"/>
                  <a:pt x="454" y="393"/>
                </a:cubicBezTo>
                <a:cubicBezTo>
                  <a:pt x="613" y="257"/>
                  <a:pt x="772" y="182"/>
                  <a:pt x="953" y="121"/>
                </a:cubicBezTo>
                <a:cubicBezTo>
                  <a:pt x="1134" y="60"/>
                  <a:pt x="1361" y="45"/>
                  <a:pt x="1542" y="30"/>
                </a:cubicBezTo>
                <a:cubicBezTo>
                  <a:pt x="1723" y="15"/>
                  <a:pt x="1882" y="0"/>
                  <a:pt x="2041" y="30"/>
                </a:cubicBezTo>
                <a:cubicBezTo>
                  <a:pt x="2200" y="60"/>
                  <a:pt x="2347" y="136"/>
                  <a:pt x="2495" y="21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6" name="Freeform 9">
            <a:extLst>
              <a:ext uri="{FF2B5EF4-FFF2-40B4-BE49-F238E27FC236}">
                <a16:creationId xmlns:a16="http://schemas.microsoft.com/office/drawing/2014/main" id="{53BE9063-ADE7-4B71-B514-1B3E851CB8CC}"/>
              </a:ext>
            </a:extLst>
          </p:cNvPr>
          <p:cNvSpPr>
            <a:spLocks/>
          </p:cNvSpPr>
          <p:nvPr/>
        </p:nvSpPr>
        <p:spPr bwMode="auto">
          <a:xfrm>
            <a:off x="5087939" y="5734050"/>
            <a:ext cx="3024187" cy="395288"/>
          </a:xfrm>
          <a:custGeom>
            <a:avLst/>
            <a:gdLst>
              <a:gd name="T0" fmla="*/ 0 w 1905"/>
              <a:gd name="T1" fmla="*/ 0 h 249"/>
              <a:gd name="T2" fmla="*/ 2147483646 w 1905"/>
              <a:gd name="T3" fmla="*/ 2147483646 h 249"/>
              <a:gd name="T4" fmla="*/ 2147483646 w 1905"/>
              <a:gd name="T5" fmla="*/ 2147483646 h 249"/>
              <a:gd name="T6" fmla="*/ 2147483646 w 1905"/>
              <a:gd name="T7" fmla="*/ 2147483646 h 249"/>
              <a:gd name="T8" fmla="*/ 2147483646 w 1905"/>
              <a:gd name="T9" fmla="*/ 2147483646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249"/>
              <a:gd name="T17" fmla="*/ 1905 w 1905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249">
                <a:moveTo>
                  <a:pt x="0" y="0"/>
                </a:moveTo>
                <a:cubicBezTo>
                  <a:pt x="106" y="49"/>
                  <a:pt x="212" y="98"/>
                  <a:pt x="363" y="136"/>
                </a:cubicBezTo>
                <a:cubicBezTo>
                  <a:pt x="514" y="174"/>
                  <a:pt x="718" y="211"/>
                  <a:pt x="907" y="226"/>
                </a:cubicBezTo>
                <a:cubicBezTo>
                  <a:pt x="1096" y="241"/>
                  <a:pt x="1331" y="249"/>
                  <a:pt x="1497" y="226"/>
                </a:cubicBezTo>
                <a:cubicBezTo>
                  <a:pt x="1663" y="203"/>
                  <a:pt x="1890" y="14"/>
                  <a:pt x="1905" y="9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EF663E8-A3E9-40A1-BF3F-2AFD2E1C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координаты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04C5AD3B-2FBC-4F66-8C26-24D6F64F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Один из атрибутов вершин – координаты данной вершины в текстурном пространстве</a:t>
            </a:r>
          </a:p>
          <a:p>
            <a:pPr lvl="1" eaLnBrk="1" hangingPunct="1"/>
            <a:r>
              <a:rPr lang="ru-RU" altLang="ru-RU"/>
              <a:t>Пространство одномерной текстуры - прямая</a:t>
            </a:r>
          </a:p>
          <a:p>
            <a:pPr lvl="1" eaLnBrk="1" hangingPunct="1"/>
            <a:r>
              <a:rPr lang="ru-RU" altLang="ru-RU"/>
              <a:t>Пространство двумерной текстуры – двумерная плоскость</a:t>
            </a:r>
          </a:p>
          <a:p>
            <a:pPr lvl="1" eaLnBrk="1" hangingPunct="1"/>
            <a:r>
              <a:rPr lang="ru-RU" altLang="ru-RU"/>
              <a:t>Пространство трехмерной или кубической текстуры – трехмерный объем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87122A0-1BC1-44B6-84FB-8AF59A84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glTexCoord</a:t>
            </a:r>
            <a:endParaRPr lang="ru-RU" altLang="ru-RU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E8BEB3D-B54B-4EA0-912C-88B7C657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glTexCoord</a:t>
            </a:r>
            <a:r>
              <a:rPr lang="ru-RU" altLang="ru-RU"/>
              <a:t>*</a:t>
            </a:r>
            <a:r>
              <a:rPr lang="en-US" altLang="ru-RU"/>
              <a:t>() </a:t>
            </a:r>
            <a:r>
              <a:rPr lang="ru-RU" altLang="ru-RU"/>
              <a:t>задаёт текущие текстурные координаты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 создании вершины с помощью команды </a:t>
            </a:r>
            <a:r>
              <a:rPr lang="en-US" altLang="ru-RU"/>
              <a:t>glVertex</a:t>
            </a:r>
            <a:r>
              <a:rPr lang="ru-RU" altLang="ru-RU"/>
              <a:t>* текущая текстурная координата становится атрибутом созданной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Текстурные координаты вершины указываются до вызова </a:t>
            </a:r>
            <a:r>
              <a:rPr lang="en-US" altLang="ru-RU"/>
              <a:t>glVertex</a:t>
            </a:r>
            <a:endParaRPr lang="ru-RU" altLang="ru-RU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B12FAED8-DB7B-4A16-BDA7-8D231B8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Необходимые действия для создания изображения с текстурой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3EC70CD3-9BF7-4F34-B7F1-A91A78AA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Создать изображение</a:t>
            </a:r>
          </a:p>
          <a:p>
            <a:pPr lvl="1" eaLnBrk="1" hangingPunct="1"/>
            <a:r>
              <a:rPr lang="ru-RU" altLang="ru-RU"/>
              <a:t>Подойдет любой графический редактор</a:t>
            </a:r>
          </a:p>
          <a:p>
            <a:pPr eaLnBrk="1" hangingPunct="1"/>
            <a:r>
              <a:rPr lang="ru-RU" altLang="ru-RU"/>
              <a:t>Создать из данного изображения текстуру – образ в памяти</a:t>
            </a:r>
          </a:p>
          <a:p>
            <a:pPr eaLnBrk="1" hangingPunct="1"/>
            <a:r>
              <a:rPr lang="ru-RU" altLang="ru-RU"/>
              <a:t>Задать параметры текстуры и ее взаимодействия с объектом, на который она будет накладываться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77FDAF3-067C-4C6B-9195-68F0CA83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Текстурное пространство </a:t>
            </a:r>
            <a:r>
              <a:rPr lang="en-US" dirty="0"/>
              <a:t>2D</a:t>
            </a:r>
            <a:r>
              <a:rPr lang="ru-RU" dirty="0"/>
              <a:t> текстуры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724518A2-801D-40CB-98D8-98C1D9D849A6}"/>
              </a:ext>
            </a:extLst>
          </p:cNvPr>
          <p:cNvGrpSpPr>
            <a:grpSpLocks/>
          </p:cNvGrpSpPr>
          <p:nvPr/>
        </p:nvGrpSpPr>
        <p:grpSpPr bwMode="auto">
          <a:xfrm>
            <a:off x="4511675" y="1844675"/>
            <a:ext cx="4464050" cy="4464050"/>
            <a:chOff x="1882" y="1162"/>
            <a:chExt cx="2812" cy="281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AA9196DF-F340-47BA-A406-CA810C65D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1389"/>
              <a:ext cx="2585" cy="2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Line 5">
              <a:extLst>
                <a:ext uri="{FF2B5EF4-FFF2-40B4-BE49-F238E27FC236}">
                  <a16:creationId xmlns:a16="http://schemas.microsoft.com/office/drawing/2014/main" id="{35E5DB49-CFA9-45DE-ADB0-8A1C71115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2" y="1162"/>
              <a:ext cx="0" cy="28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772" name="Line 6">
              <a:extLst>
                <a:ext uri="{FF2B5EF4-FFF2-40B4-BE49-F238E27FC236}">
                  <a16:creationId xmlns:a16="http://schemas.microsoft.com/office/drawing/2014/main" id="{1E8884BA-E099-436F-81B5-3302CC103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3974"/>
              <a:ext cx="28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7764" name="Text Box 7">
            <a:extLst>
              <a:ext uri="{FF2B5EF4-FFF2-40B4-BE49-F238E27FC236}">
                <a16:creationId xmlns:a16="http://schemas.microsoft.com/office/drawing/2014/main" id="{69A818BA-D68B-43B0-A362-7951FC5E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6" y="623411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5" name="Text Box 8">
            <a:extLst>
              <a:ext uri="{FF2B5EF4-FFF2-40B4-BE49-F238E27FC236}">
                <a16:creationId xmlns:a16="http://schemas.microsoft.com/office/drawing/2014/main" id="{88CA034E-233D-471F-BEAA-AEBE2408B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698625"/>
            <a:ext cx="31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t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6" name="Text Box 9">
            <a:extLst>
              <a:ext uri="{FF2B5EF4-FFF2-40B4-BE49-F238E27FC236}">
                <a16:creationId xmlns:a16="http://schemas.microsoft.com/office/drawing/2014/main" id="{76C29A87-675B-43D9-9BFC-9FF559E6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189" y="602138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7" name="Text Box 10">
            <a:extLst>
              <a:ext uri="{FF2B5EF4-FFF2-40B4-BE49-F238E27FC236}">
                <a16:creationId xmlns:a16="http://schemas.microsoft.com/office/drawing/2014/main" id="{0A68DE52-0F6F-43C8-8FFE-3B7995484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5949951"/>
            <a:ext cx="750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8" name="Text Box 11">
            <a:extLst>
              <a:ext uri="{FF2B5EF4-FFF2-40B4-BE49-F238E27FC236}">
                <a16:creationId xmlns:a16="http://schemas.microsoft.com/office/drawing/2014/main" id="{284A33DE-B993-4266-95A5-CE975D9E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198913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9" name="Text Box 12">
            <a:extLst>
              <a:ext uri="{FF2B5EF4-FFF2-40B4-BE49-F238E27FC236}">
                <a16:creationId xmlns:a16="http://schemas.microsoft.com/office/drawing/2014/main" id="{AC4B8C08-ABB7-49E9-86F2-95D4445C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5" y="1916113"/>
            <a:ext cx="750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D2D16D4-7228-4D11-BDBD-194C3B9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Как свет взаимодействует с объектами</a:t>
            </a:r>
            <a:r>
              <a:rPr lang="en-US" altLang="ru-RU" dirty="0"/>
              <a:t>?</a:t>
            </a:r>
            <a:endParaRPr lang="ru-RU" altLang="ru-RU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2054D26-20FC-4984-96A2-221D976B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Частично поглощается, вызывая нагрев</a:t>
            </a:r>
          </a:p>
          <a:p>
            <a:pPr lvl="1" eaLnBrk="1" hangingPunct="1"/>
            <a:r>
              <a:rPr lang="ru-RU" altLang="ru-RU" sz="2300" dirty="0"/>
              <a:t>При полном поглощении световой энергии тело называется </a:t>
            </a:r>
            <a:r>
              <a:rPr lang="ru-RU" altLang="ru-RU" sz="2300" b="1" dirty="0"/>
              <a:t>абсолютно черным</a:t>
            </a:r>
          </a:p>
          <a:p>
            <a:pPr eaLnBrk="1" hangingPunct="1"/>
            <a:r>
              <a:rPr lang="ru-RU" altLang="ru-RU" dirty="0"/>
              <a:t>Частично отражается</a:t>
            </a:r>
          </a:p>
          <a:p>
            <a:pPr lvl="1" eaLnBrk="1" hangingPunct="1"/>
            <a:r>
              <a:rPr lang="ru-RU" altLang="ru-RU" sz="2300" dirty="0"/>
              <a:t>При полном отражении световой энергии тело называется абсолютно белым</a:t>
            </a:r>
          </a:p>
          <a:p>
            <a:pPr eaLnBrk="1" hangingPunct="1"/>
            <a:r>
              <a:rPr lang="ru-RU" altLang="ru-RU" dirty="0"/>
              <a:t>Частичное проходит сквозь объекты</a:t>
            </a:r>
          </a:p>
          <a:p>
            <a:pPr lvl="1" eaLnBrk="1" hangingPunct="1"/>
            <a:r>
              <a:rPr lang="ru-RU" altLang="ru-RU" sz="2300" dirty="0"/>
              <a:t>При полном пропускании световой энергии тело является абсолютно прозрачным (вакуум)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20C113F-AB0B-4AEF-B006-6C17BEAF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Включение текстурирования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4872FA-6CE0-45B9-AB5A-B8C0C8B0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 включается при помощи команды </a:t>
            </a:r>
            <a:r>
              <a:rPr lang="en-US" altLang="ru-RU"/>
              <a:t>glEnable(GL_TEXTURE_2D) </a:t>
            </a:r>
            <a:r>
              <a:rPr lang="ru-RU" altLang="ru-RU"/>
              <a:t>или </a:t>
            </a:r>
            <a:r>
              <a:rPr lang="en-US" altLang="ru-RU"/>
              <a:t>glEnable(GL_TEXTURE_1D)</a:t>
            </a:r>
            <a:endParaRPr lang="ru-RU" altLang="ru-RU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011BC9-D637-429C-A6CB-3BB87D68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Уровни детализации текстуры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47C975B-B5FC-4128-9257-7F9D21CE9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 </a:t>
            </a:r>
            <a:r>
              <a:rPr lang="ru-RU" sz="2800" dirty="0"/>
              <a:t>позволяет задать для текстуры несколько изображений, соответствующих различным уровням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Для изображения текстуры на маленьких объектах </a:t>
            </a:r>
            <a:r>
              <a:rPr lang="en-US" dirty="0"/>
              <a:t>OpenGL </a:t>
            </a:r>
            <a:r>
              <a:rPr lang="ru-RU" dirty="0"/>
              <a:t>будет использовать текстуры с меньшим уровнем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Расход памяти при этом будет больше всего лишь на 1</a:t>
            </a:r>
            <a:r>
              <a:rPr lang="en-US" dirty="0"/>
              <a:t>/3 </a:t>
            </a:r>
            <a:r>
              <a:rPr lang="ru-RU" dirty="0"/>
              <a:t>в случае двухмерной текстуры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Использование различных уровней детализации может увеличить скорость и качество наложения текстуры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Уровень детализации указывается при использовании</a:t>
            </a:r>
            <a:r>
              <a:rPr lang="en-US" sz="2800" dirty="0"/>
              <a:t> </a:t>
            </a:r>
            <a:r>
              <a:rPr lang="ru-RU" sz="2800" dirty="0"/>
              <a:t>команд </a:t>
            </a:r>
            <a:r>
              <a:rPr lang="en-US" sz="2800" dirty="0" err="1"/>
              <a:t>glTexImage</a:t>
            </a:r>
            <a:r>
              <a:rPr lang="ru-RU" sz="2800" dirty="0"/>
              <a:t>*</a:t>
            </a:r>
            <a:r>
              <a:rPr lang="en-US" sz="2800" dirty="0"/>
              <a:t>D</a:t>
            </a:r>
            <a:endParaRPr lang="ru-RU" sz="28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BCE5687-2360-4C71-973A-5A45E04C2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Изображения, соответствующие различным уровням детализации (</a:t>
            </a:r>
            <a:r>
              <a:rPr lang="en-US" sz="3600"/>
              <a:t>mip-maps)</a:t>
            </a:r>
            <a:endParaRPr lang="ru-RU" sz="3600"/>
          </a:p>
        </p:txBody>
      </p:sp>
      <p:pic>
        <p:nvPicPr>
          <p:cNvPr id="123907" name="Picture 3" descr="sheep0">
            <a:extLst>
              <a:ext uri="{FF2B5EF4-FFF2-40B4-BE49-F238E27FC236}">
                <a16:creationId xmlns:a16="http://schemas.microsoft.com/office/drawing/2014/main" id="{9CECED19-E215-45EB-9018-B200B180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0605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 descr="sheep1">
            <a:extLst>
              <a:ext uri="{FF2B5EF4-FFF2-40B4-BE49-F238E27FC236}">
                <a16:creationId xmlns:a16="http://schemas.microsoft.com/office/drawing/2014/main" id="{77EDB49E-4FED-481A-96B0-ABA2AA8F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2060576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 descr="sheep2">
            <a:extLst>
              <a:ext uri="{FF2B5EF4-FFF2-40B4-BE49-F238E27FC236}">
                <a16:creationId xmlns:a16="http://schemas.microsoft.com/office/drawing/2014/main" id="{056F0131-890F-4C73-9515-62D06AB6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4365626"/>
            <a:ext cx="1116013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 descr="sheep3">
            <a:extLst>
              <a:ext uri="{FF2B5EF4-FFF2-40B4-BE49-F238E27FC236}">
                <a16:creationId xmlns:a16="http://schemas.microsoft.com/office/drawing/2014/main" id="{3CE3B327-ADD9-4EB2-9263-4476077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4365625"/>
            <a:ext cx="558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7" descr="sheep4">
            <a:extLst>
              <a:ext uri="{FF2B5EF4-FFF2-40B4-BE49-F238E27FC236}">
                <a16:creationId xmlns:a16="http://schemas.microsoft.com/office/drawing/2014/main" id="{2EFCF898-0E34-4414-B6DF-E6710C1F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0" y="499268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8" descr="sheep5">
            <a:extLst>
              <a:ext uri="{FF2B5EF4-FFF2-40B4-BE49-F238E27FC236}">
                <a16:creationId xmlns:a16="http://schemas.microsoft.com/office/drawing/2014/main" id="{E264F54D-7C78-4D84-8848-D7DC74C9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26" y="4992689"/>
            <a:ext cx="1047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9" descr="sheep6">
            <a:extLst>
              <a:ext uri="{FF2B5EF4-FFF2-40B4-BE49-F238E27FC236}">
                <a16:creationId xmlns:a16="http://schemas.microsoft.com/office/drawing/2014/main" id="{F848955E-9F00-416C-ABD3-E473ED90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3" y="5157788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4" name="Picture 10" descr="sheep7">
            <a:extLst>
              <a:ext uri="{FF2B5EF4-FFF2-40B4-BE49-F238E27FC236}">
                <a16:creationId xmlns:a16="http://schemas.microsoft.com/office/drawing/2014/main" id="{76E690BC-E67F-4BB3-BDCB-7751DF8D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B03FC4-565D-46DC-9C04-D681B7523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Автоматическое создание </a:t>
            </a:r>
            <a:r>
              <a:rPr lang="en-US"/>
              <a:t>mip-maps</a:t>
            </a:r>
            <a:endParaRPr lang="ru-RU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BAB4458C-DDF5-46C4-9BCB-FA1A7DD9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GLU </a:t>
            </a:r>
            <a:r>
              <a:rPr lang="ru-RU" altLang="ru-RU"/>
              <a:t>содержит функции</a:t>
            </a:r>
            <a:r>
              <a:rPr lang="en-US" altLang="ru-RU"/>
              <a:t> </a:t>
            </a:r>
            <a:r>
              <a:rPr lang="ru-RU" altLang="ru-RU"/>
              <a:t>для автоматического создания текстуры с различными уровнями детализации</a:t>
            </a:r>
          </a:p>
          <a:p>
            <a:pPr lvl="1" eaLnBrk="1" hangingPunct="1"/>
            <a:r>
              <a:rPr lang="ru-RU" altLang="ru-RU"/>
              <a:t>gluBuild1DMipmaps</a:t>
            </a:r>
          </a:p>
          <a:p>
            <a:pPr lvl="1" eaLnBrk="1" hangingPunct="1"/>
            <a:r>
              <a:rPr lang="ru-RU" altLang="ru-RU"/>
              <a:t>gluBuild2DMipmaps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>
            <a:extLst>
              <a:ext uri="{FF2B5EF4-FFF2-40B4-BE49-F238E27FC236}">
                <a16:creationId xmlns:a16="http://schemas.microsoft.com/office/drawing/2014/main" id="{82EAD58D-73A9-48CD-AFD6-6DC8A04A072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pic>
        <p:nvPicPr>
          <p:cNvPr id="128003" name="Picture 3">
            <a:extLst>
              <a:ext uri="{FF2B5EF4-FFF2-40B4-BE49-F238E27FC236}">
                <a16:creationId xmlns:a16="http://schemas.microsoft.com/office/drawing/2014/main" id="{48710163-DF37-43BA-9883-E0C4ABF8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773238"/>
            <a:ext cx="6264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6DD3D54-0070-4D47-8F21-A8EF06892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Для чего нужна фильтрация текстур?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D093D1E-93DD-4E8E-ABA6-1E80CEF3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Экран, как и растровое изображение, соответствующее текстуре, состоит из дискретных пикселей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большом увеличении нескольким пикселям экрана может соответствовать один </a:t>
            </a:r>
            <a:r>
              <a:rPr lang="ru-RU" altLang="ru-RU" dirty="0" err="1"/>
              <a:t>тексель</a:t>
            </a:r>
            <a:r>
              <a:rPr lang="ru-RU" altLang="ru-RU" dirty="0"/>
              <a:t> – будет видна мозаичная структура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уменьшении одному пикселю экрана может соответствовать несколько пикселей текстуры. При движении это может создавать рябь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D3D1A0A5-3A7D-4380-9C06-8D58C88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Фильтрация текстур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27D579FD-5675-4D73-A219-F68DA1C2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Фильтрация текстур определяет то, каким образом будут выбираться пиксели текстуры при растеризации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Стандартно в </a:t>
            </a:r>
            <a:r>
              <a:rPr lang="en-US" altLang="ru-RU"/>
              <a:t>OpenGL </a:t>
            </a:r>
            <a:r>
              <a:rPr lang="ru-RU" altLang="ru-RU"/>
              <a:t>существуют два фильтра: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Фильтр, работающий при уменьшении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Фильтр, работающий при увеличении текстуры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6B269EA-CB1E-451E-AE1E-9B7D959C3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Указание режима фильтрации текстуры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3CF9ADB4-9722-4B01-8BCE-18A955FB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фильтрации текстуры и некоторые другие параметры устанавливаются при помощи функции</a:t>
            </a:r>
            <a:r>
              <a:rPr lang="en-US" altLang="ru-RU"/>
              <a:t> </a:t>
            </a:r>
            <a:r>
              <a:rPr lang="en-US" altLang="ru-RU" b="1"/>
              <a:t>glTexParameter</a:t>
            </a:r>
          </a:p>
          <a:p>
            <a:pPr lvl="1" eaLnBrk="1" hangingPunct="1"/>
            <a:r>
              <a:rPr lang="en-US" altLang="ru-RU"/>
              <a:t>glTexParameter[i f] (GLenum target, GLenum pname, GLenum param)</a:t>
            </a:r>
          </a:p>
          <a:p>
            <a:pPr lvl="1" eaLnBrk="1" hangingPunct="1"/>
            <a:r>
              <a:rPr lang="en-US" altLang="ru-RU"/>
              <a:t>glTexParameter[i f]v (GLenum target, GLenum pname, const GLenum *param)</a:t>
            </a:r>
            <a:endParaRPr lang="ru-RU" altLang="ru-RU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78A73BE3-905D-44B1-922F-59136AD6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 увеличения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73089963-39FE-4D41-98C3-CF5DD52AE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glTexParameteri(GL_TEXTURE_2D, GL_TEXTURE_MAG_FILTER, filter)</a:t>
            </a:r>
          </a:p>
          <a:p>
            <a:pPr eaLnBrk="1" hangingPunct="1"/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/>
            <a:r>
              <a:rPr lang="en-US" altLang="ru-RU"/>
              <a:t>GL_NEAREST</a:t>
            </a:r>
            <a:endParaRPr lang="ru-RU" altLang="ru-RU"/>
          </a:p>
          <a:p>
            <a:pPr lvl="1" eaLnBrk="1" hangingPunct="1"/>
            <a:r>
              <a:rPr lang="en-US" altLang="ru-RU"/>
              <a:t>GL_LINEAR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A3EB7E6-08D4-460A-9C2E-9DE6DBE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Фильтр уменьшения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B6C6FB4E-F368-4E1D-BAE7-EF6CD30C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glTexParameteri(GL_TEXTURE_2D, GL_TEXTURE_MIN_FILTER, filter)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GL_LINEAR_MIPMAP_LINEAR</a:t>
            </a:r>
            <a:endParaRPr lang="ru-RU" alt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E36B350-C909-4138-994B-81569AA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Отраженный свет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4061FBF-BFFD-4F82-9C71-21F1D24D7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Свойства отраженного света зависят от следующих факторов:</a:t>
            </a:r>
          </a:p>
          <a:p>
            <a:pPr lvl="1" eaLnBrk="1" hangingPunct="1"/>
            <a:r>
              <a:rPr lang="ru-RU" altLang="ru-RU" dirty="0"/>
              <a:t>Строение, направление и форма источника света</a:t>
            </a:r>
          </a:p>
          <a:p>
            <a:pPr lvl="1" eaLnBrk="1" hangingPunct="1"/>
            <a:r>
              <a:rPr lang="ru-RU" altLang="ru-RU" dirty="0"/>
              <a:t>Ориентация и свойства поверхности</a:t>
            </a:r>
          </a:p>
          <a:p>
            <a:pPr eaLnBrk="1" hangingPunct="1"/>
            <a:r>
              <a:rPr lang="ru-RU" altLang="ru-RU" dirty="0"/>
              <a:t>Отраженный свет в </a:t>
            </a:r>
            <a:r>
              <a:rPr lang="en-US" altLang="ru-RU" dirty="0"/>
              <a:t>OpenGL</a:t>
            </a:r>
            <a:r>
              <a:rPr lang="ru-RU" altLang="ru-RU" dirty="0"/>
              <a:t>:</a:t>
            </a:r>
          </a:p>
          <a:p>
            <a:pPr lvl="1" eaLnBrk="1" hangingPunct="1"/>
            <a:r>
              <a:rPr lang="ru-RU" altLang="ru-RU" dirty="0"/>
              <a:t>Фоновый (</a:t>
            </a:r>
            <a:r>
              <a:rPr lang="en-US" altLang="ru-RU" dirty="0"/>
              <a:t>ambient)</a:t>
            </a:r>
          </a:p>
          <a:p>
            <a:pPr lvl="1" eaLnBrk="1" hangingPunct="1"/>
            <a:r>
              <a:rPr lang="ru-RU" altLang="ru-RU" dirty="0"/>
              <a:t>Диффузный</a:t>
            </a:r>
            <a:r>
              <a:rPr lang="en-US" altLang="ru-RU" dirty="0"/>
              <a:t> (diffuse)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Зеркальный</a:t>
            </a:r>
            <a:r>
              <a:rPr lang="en-US" altLang="ru-RU" dirty="0"/>
              <a:t> (specular)</a:t>
            </a:r>
            <a:endParaRPr lang="ru-RU" altLang="ru-RU" dirty="0"/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>
            <a:extLst>
              <a:ext uri="{FF2B5EF4-FFF2-40B4-BE49-F238E27FC236}">
                <a16:creationId xmlns:a16="http://schemas.microsoft.com/office/drawing/2014/main" id="{327B8ED0-A16F-4022-A318-22EE9393C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фильтрации изображений</a:t>
            </a:r>
          </a:p>
        </p:txBody>
      </p:sp>
      <p:pic>
        <p:nvPicPr>
          <p:cNvPr id="140291" name="Picture 6">
            <a:extLst>
              <a:ext uri="{FF2B5EF4-FFF2-40B4-BE49-F238E27FC236}">
                <a16:creationId xmlns:a16="http://schemas.microsoft.com/office/drawing/2014/main" id="{2127BCAE-0051-4EBA-B518-0B2497DDEA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23" y="1825625"/>
            <a:ext cx="5987354" cy="4351338"/>
          </a:xfr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CE8AC969-AE2E-4DEB-A8C9-BD9483A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Параметры текстуры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47419DF5-3599-416E-A898-B1D92AE89D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Фильтры уменьшения/увеличения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Способ вычисления текстурной функции в зависимости от соотношения размеров примитива и текстурного изображения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«Заворачивание» текстурных координат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Правила вычисления текстурной функции для координат, выходящих за пределы диапазона </a:t>
            </a:r>
            <a:r>
              <a:rPr lang="en-US" sz="2300" dirty="0"/>
              <a:t>[0; 1]</a:t>
            </a:r>
            <a:endParaRPr lang="ru-RU" sz="2300" dirty="0"/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Приоритет текстуры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Управляет резидентным размещением текстуры в быстрой памяти в случае ее нехватки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9D6EC24-6A0B-4489-BEEA-5C38C2D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glTexParameter</a:t>
            </a:r>
            <a:endParaRPr lang="ru-RU" altLang="ru-RU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012EFC0-D07B-4B35-93DF-01E94DC9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Данная команда позволяет устанавливать значение скалярного либо векторного целочисленного или вещественного параметра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Синтаксис: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f]v(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const Type *param)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>
                <a:latin typeface="Courier New" panose="02070309020205020404" pitchFamily="49" charset="0"/>
              </a:rPr>
              <a:t>Параметры:</a:t>
            </a:r>
            <a:endParaRPr lang="en-US" altLang="ru-RU" sz="20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target</a:t>
            </a:r>
            <a:r>
              <a:rPr lang="en-US" altLang="ru-RU" sz="2000" dirty="0"/>
              <a:t> </a:t>
            </a:r>
            <a:r>
              <a:rPr lang="ru-RU" altLang="ru-RU" sz="2000" dirty="0"/>
              <a:t>- тип текстуры (например </a:t>
            </a:r>
            <a:r>
              <a:rPr lang="en-US" altLang="ru-RU" sz="2000" dirty="0"/>
              <a:t>GL_TEXTURE_2D)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 err="1">
                <a:latin typeface="Courier New" panose="02070309020205020404" pitchFamily="49" charset="0"/>
              </a:rPr>
              <a:t>pname</a:t>
            </a:r>
            <a:r>
              <a:rPr lang="en-US" altLang="ru-RU" sz="2000" dirty="0"/>
              <a:t> – </a:t>
            </a:r>
            <a:r>
              <a:rPr lang="ru-RU" altLang="ru-RU" sz="2000" dirty="0"/>
              <a:t>имя параметра</a:t>
            </a:r>
            <a:endParaRPr lang="en-US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param</a:t>
            </a:r>
            <a:r>
              <a:rPr lang="en-US" altLang="ru-RU" sz="2000" dirty="0"/>
              <a:t> – </a:t>
            </a:r>
            <a:r>
              <a:rPr lang="ru-RU" altLang="ru-RU" sz="2000" dirty="0"/>
              <a:t>значение указанного параметра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2FE051B-D71A-4DC1-9339-3D9BBBED2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«</a:t>
            </a:r>
            <a:r>
              <a:rPr lang="ru-RU" dirty="0" err="1"/>
              <a:t>Заворачивание</a:t>
            </a:r>
            <a:r>
              <a:rPr lang="ru-RU" dirty="0"/>
              <a:t>» (</a:t>
            </a:r>
            <a:r>
              <a:rPr lang="en-US" dirty="0"/>
              <a:t>Wrap)</a:t>
            </a:r>
            <a:r>
              <a:rPr lang="ru-RU" dirty="0"/>
              <a:t> текстурных координат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C8815A08-6D55-4918-A2F7-F9CCE358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Значение текстурной функции определено для координат, компоненты которых находятся в интервале от 0 до 1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Координаты вершины в текстурном пространстве могут выходить за пределы данного интервала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Использование матрицы текстурных координат также может приводить к выходу за пределы заданного диапазона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OpenGL </a:t>
            </a:r>
            <a:r>
              <a:rPr lang="ru-RU" altLang="ru-RU" sz="2400" dirty="0"/>
              <a:t>позволяет задать способ вычисления текстурной функции за границами допустимого диапазона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Режим заворачивания определяет способ отображения «неправильных» координат внутрь допустимой области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F07AFC5D-B12F-4DF3-B392-951DB3CAA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заворачивания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F8925FFA-09E6-4FF0-85F4-2A77761B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Установка режима заворачивания текстурной координаты осуществляется при помощи вызова команды:</a:t>
            </a:r>
          </a:p>
          <a:p>
            <a:pPr lvl="1" eaLnBrk="1" hangingPunct="1"/>
            <a:r>
              <a:rPr lang="en-US" altLang="ru-RU"/>
              <a:t>glTexParameteri(target, wrapCoord, wrapMode)</a:t>
            </a:r>
            <a:endParaRPr lang="ru-RU" altLang="ru-RU"/>
          </a:p>
          <a:p>
            <a:pPr lvl="2" eaLnBrk="1" hangingPunct="1"/>
            <a:r>
              <a:rPr lang="en-US" altLang="ru-RU" sz="2000"/>
              <a:t>target – </a:t>
            </a:r>
            <a:r>
              <a:rPr lang="ru-RU" altLang="ru-RU" sz="2000"/>
              <a:t>тип текстуры (например </a:t>
            </a:r>
            <a:r>
              <a:rPr lang="en-US" altLang="ru-RU" sz="2000"/>
              <a:t>GL_TEXTURE_2D)</a:t>
            </a:r>
          </a:p>
          <a:p>
            <a:pPr lvl="2" eaLnBrk="1" hangingPunct="1"/>
            <a:r>
              <a:rPr lang="en-US" altLang="ru-RU" sz="2000"/>
              <a:t>wrapCoord</a:t>
            </a:r>
            <a:endParaRPr lang="ru-RU" altLang="ru-RU" sz="2000"/>
          </a:p>
          <a:p>
            <a:pPr lvl="3" eaLnBrk="1" hangingPunct="1"/>
            <a:r>
              <a:rPr lang="en-US" altLang="ru-RU" sz="1800"/>
              <a:t>GL_TEXTURE_WRAP_S</a:t>
            </a:r>
          </a:p>
          <a:p>
            <a:pPr lvl="3" eaLnBrk="1" hangingPunct="1"/>
            <a:r>
              <a:rPr lang="en-US" altLang="ru-RU" sz="1800"/>
              <a:t>GL_TEXTURE_WRAP_T</a:t>
            </a:r>
          </a:p>
          <a:p>
            <a:pPr lvl="3" eaLnBrk="1" hangingPunct="1"/>
            <a:r>
              <a:rPr lang="en-US" altLang="ru-RU" sz="1800"/>
              <a:t>GL_</a:t>
            </a:r>
            <a:r>
              <a:rPr lang="ru-RU" altLang="ru-RU" sz="1800"/>
              <a:t>TEXTURE_WRAP_R</a:t>
            </a:r>
            <a:r>
              <a:rPr lang="en-US" altLang="ru-RU" sz="1800"/>
              <a:t> (GL_</a:t>
            </a:r>
            <a:r>
              <a:rPr lang="ru-RU" altLang="ru-RU" sz="1800"/>
              <a:t>TEXTURE_WRAP_R_EXT</a:t>
            </a:r>
            <a:r>
              <a:rPr lang="en-US" altLang="ru-RU" sz="1800"/>
              <a:t>)</a:t>
            </a:r>
          </a:p>
          <a:p>
            <a:pPr lvl="2" eaLnBrk="1" hangingPunct="1"/>
            <a:r>
              <a:rPr lang="en-US" altLang="ru-RU" sz="2000"/>
              <a:t>wrapMode – </a:t>
            </a:r>
            <a:r>
              <a:rPr lang="ru-RU" altLang="ru-RU" sz="2000"/>
              <a:t>режим заворачивания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D3E919FC-75B2-4FB6-AAAA-633F77A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заворачивания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28022C1A-3B27-4FA4-B434-287DE619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½</a:t>
            </a:r>
            <a:r>
              <a:rPr lang="en-US" altLang="ru-RU" sz="2000"/>
              <a:t> edge + ½ border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GL_CLAMP_TO_EDGE (GL_CLAMP_TO_EDGE_EXT)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edge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GL_CLAMP_TO_BORDER</a:t>
            </a:r>
            <a:r>
              <a:rPr lang="ru-RU" altLang="ru-RU" sz="2400"/>
              <a:t> (</a:t>
            </a:r>
            <a:r>
              <a:rPr lang="en-US" altLang="ru-RU" sz="2400"/>
              <a:t>GL_CLAMP_TO_BORDER</a:t>
            </a:r>
            <a:r>
              <a:rPr lang="ru-RU" altLang="ru-RU" sz="2400"/>
              <a:t>_</a:t>
            </a:r>
            <a:r>
              <a:rPr lang="en-US" altLang="ru-RU" sz="2400"/>
              <a:t>ARB)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border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GL_REPEAT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отброс целой части текстурной координаты</a:t>
            </a:r>
            <a:endParaRPr lang="en-US" altLang="ru-RU" sz="2000"/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GL_MIRRORED_REPEAT</a:t>
            </a:r>
            <a:r>
              <a:rPr lang="ru-RU" altLang="ru-RU" sz="2400"/>
              <a:t> (</a:t>
            </a:r>
            <a:r>
              <a:rPr lang="en-US" altLang="ru-RU" sz="2400"/>
              <a:t>GL_MIRRORED_REPEAT_ARB</a:t>
            </a:r>
            <a:r>
              <a:rPr lang="ru-RU" altLang="ru-RU" sz="240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зеркальное отражение по границе текстуры</a:t>
            </a:r>
          </a:p>
        </p:txBody>
      </p:sp>
      <p:pic>
        <p:nvPicPr>
          <p:cNvPr id="124932" name="Picture 4">
            <a:extLst>
              <a:ext uri="{FF2B5EF4-FFF2-40B4-BE49-F238E27FC236}">
                <a16:creationId xmlns:a16="http://schemas.microsoft.com/office/drawing/2014/main" id="{55C1680A-EA56-4AA8-A3A3-60D409F2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5">
            <a:extLst>
              <a:ext uri="{FF2B5EF4-FFF2-40B4-BE49-F238E27FC236}">
                <a16:creationId xmlns:a16="http://schemas.microsoft.com/office/drawing/2014/main" id="{4B2BB5A5-8164-4024-9F9A-3DC65D4A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>
            <a:extLst>
              <a:ext uri="{FF2B5EF4-FFF2-40B4-BE49-F238E27FC236}">
                <a16:creationId xmlns:a16="http://schemas.microsoft.com/office/drawing/2014/main" id="{42D5A511-4161-416D-B223-37A3B5E8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Picture 7">
            <a:extLst>
              <a:ext uri="{FF2B5EF4-FFF2-40B4-BE49-F238E27FC236}">
                <a16:creationId xmlns:a16="http://schemas.microsoft.com/office/drawing/2014/main" id="{A1916E52-2C2B-4C4E-A781-C87B05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6" name="Picture 8">
            <a:extLst>
              <a:ext uri="{FF2B5EF4-FFF2-40B4-BE49-F238E27FC236}">
                <a16:creationId xmlns:a16="http://schemas.microsoft.com/office/drawing/2014/main" id="{96DB4AC6-11D3-4F19-8E7D-EE986861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D29385B-3AF5-40CD-84EB-91D702FE5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режимов заворачивания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C33AFEE-167A-487C-A424-08FBB006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Заполнение большой площади при помощи небольших шаблонов</a:t>
            </a:r>
          </a:p>
          <a:p>
            <a:pPr lvl="1" eaLnBrk="1" hangingPunct="1"/>
            <a:r>
              <a:rPr lang="ru-RU" altLang="ru-RU" dirty="0"/>
              <a:t>обои, кирпичи, ткань, кафельная плитка и т.п.</a:t>
            </a:r>
          </a:p>
          <a:p>
            <a:pPr lvl="1" eaLnBrk="1" hangingPunct="1"/>
            <a:r>
              <a:rPr lang="ru-RU" altLang="ru-RU" dirty="0"/>
              <a:t>вывод одиночных изображений</a:t>
            </a:r>
          </a:p>
          <a:p>
            <a:pPr lvl="1" eaLnBrk="1" hangingPunct="1"/>
            <a:r>
              <a:rPr lang="ru-RU" altLang="ru-RU" dirty="0"/>
              <a:t>бесшовная стыковка текстур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DEDB41EB-0B38-45BD-8253-0F2AD5EE2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Включение/выключение текстурирования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9228AD05-693D-4097-A004-0176DDE0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Включение/выключение наложения текстуры на примитивы осуществляется при помощи команд</a:t>
            </a:r>
            <a:r>
              <a:rPr lang="en-US" altLang="ru-RU" sz="2800"/>
              <a:t> glEnable/glDisable c</a:t>
            </a:r>
            <a:r>
              <a:rPr lang="ru-RU" altLang="ru-RU" sz="2800"/>
              <a:t> параметрами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GL_TEXTURE_1D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GL_TEXTURE_2D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GL_TEXTURE_3D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GL_TEXTURE_CUBEMAP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Наложение текстуры не работает при отсутствии текстурного изображения для выбранного текстурного объекта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BBFE877-44C2-4D67-90AC-310F2329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63683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201379B8-5660-4668-9A94-483F5266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81488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2F99543B-14BC-4EB8-BF8B-855CE232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188914"/>
            <a:ext cx="3060700" cy="2289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128005" name="Picture 5">
            <a:extLst>
              <a:ext uri="{FF2B5EF4-FFF2-40B4-BE49-F238E27FC236}">
                <a16:creationId xmlns:a16="http://schemas.microsoft.com/office/drawing/2014/main" id="{8677F818-B444-4B4B-B8A2-090CEF8F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6">
            <a:extLst>
              <a:ext uri="{FF2B5EF4-FFF2-40B4-BE49-F238E27FC236}">
                <a16:creationId xmlns:a16="http://schemas.microsoft.com/office/drawing/2014/main" id="{9C6C712B-2E60-4133-B1FB-94F883DF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4" y="2997201"/>
            <a:ext cx="16224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7">
            <a:extLst>
              <a:ext uri="{FF2B5EF4-FFF2-40B4-BE49-F238E27FC236}">
                <a16:creationId xmlns:a16="http://schemas.microsoft.com/office/drawing/2014/main" id="{CA74EB34-7259-437D-8B3E-CB2E9CD4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5202238"/>
            <a:ext cx="172720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Text Box 8">
            <a:extLst>
              <a:ext uri="{FF2B5EF4-FFF2-40B4-BE49-F238E27FC236}">
                <a16:creationId xmlns:a16="http://schemas.microsoft.com/office/drawing/2014/main" id="{D1D77FE7-40EB-46FA-971B-32D4EF9B0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2636839"/>
            <a:ext cx="5256212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glEnable(GL_TEXTURE_2D);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drawCube();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drawSphere();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  <p:pic>
        <p:nvPicPr>
          <p:cNvPr id="128009" name="Picture 9">
            <a:extLst>
              <a:ext uri="{FF2B5EF4-FFF2-40B4-BE49-F238E27FC236}">
                <a16:creationId xmlns:a16="http://schemas.microsoft.com/office/drawing/2014/main" id="{6679084F-3AB1-47ED-BAD1-B759B806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AutoShape 10">
            <a:extLst>
              <a:ext uri="{FF2B5EF4-FFF2-40B4-BE49-F238E27FC236}">
                <a16:creationId xmlns:a16="http://schemas.microsoft.com/office/drawing/2014/main" id="{180D0445-4821-436B-9B1D-644D9A750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0" y="1268413"/>
            <a:ext cx="647700" cy="360362"/>
          </a:xfrm>
          <a:prstGeom prst="leftArrow">
            <a:avLst>
              <a:gd name="adj1" fmla="val 50000"/>
              <a:gd name="adj2" fmla="val 449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83" name="Rectangle 11">
            <a:extLst>
              <a:ext uri="{FF2B5EF4-FFF2-40B4-BE49-F238E27FC236}">
                <a16:creationId xmlns:a16="http://schemas.microsoft.com/office/drawing/2014/main" id="{1F7061F1-34DA-4811-881F-25050B4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04813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0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8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3 L -3.61111E-6 0.6666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66667 L -3.61111E-6 0.3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4 L -3.61111E-6 0.6666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nimBg="1"/>
      <p:bldP spid="128002" grpId="1" animBg="1"/>
      <p:bldP spid="128003" grpId="0" animBg="1"/>
      <p:bldP spid="128003" grpId="1" animBg="1"/>
      <p:bldP spid="128010" grpId="0" animBg="1"/>
      <p:bldP spid="128010" grpId="1" animBg="1"/>
      <p:bldP spid="128010" grpId="2" animBg="1"/>
      <p:bldP spid="128010" grpId="3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AC7C6B5-2DDB-42DF-B88B-D13E1A4F4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Взаимодействие текстуры с объектом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884E4C4-C6CB-43B1-985B-047AD723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Цвет текстуры должен каким-то образом взаимодействовать с цветом объекта, на который накладывается</a:t>
            </a:r>
            <a:r>
              <a:rPr lang="en-US" altLang="ru-RU"/>
              <a:t> </a:t>
            </a:r>
            <a:r>
              <a:rPr lang="ru-RU" altLang="ru-RU"/>
              <a:t>текстура</a:t>
            </a:r>
          </a:p>
          <a:p>
            <a:pPr eaLnBrk="1" hangingPunct="1"/>
            <a:r>
              <a:rPr lang="en-US" altLang="ru-RU"/>
              <a:t>OpenGL </a:t>
            </a:r>
            <a:r>
              <a:rPr lang="ru-RU" altLang="ru-RU"/>
              <a:t>позволяет задать несколько режимов смешивания цветов объекта и текстуры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26C795C-9C65-439E-B30A-82281B21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Векторы, участвующие в расчёте освещения</a:t>
            </a:r>
          </a:p>
        </p:txBody>
      </p:sp>
      <p:sp>
        <p:nvSpPr>
          <p:cNvPr id="19459" name="AutoShape 4">
            <a:extLst>
              <a:ext uri="{FF2B5EF4-FFF2-40B4-BE49-F238E27FC236}">
                <a16:creationId xmlns:a16="http://schemas.microsoft.com/office/drawing/2014/main" id="{E7B58153-FB10-48E7-A203-CC371CB1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5300663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0" name="Line 5">
            <a:extLst>
              <a:ext uri="{FF2B5EF4-FFF2-40B4-BE49-F238E27FC236}">
                <a16:creationId xmlns:a16="http://schemas.microsoft.com/office/drawing/2014/main" id="{9F23D7AC-347A-4216-AB00-591713EB3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2924175"/>
            <a:ext cx="0" cy="2592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1" name="Line 6">
            <a:extLst>
              <a:ext uri="{FF2B5EF4-FFF2-40B4-BE49-F238E27FC236}">
                <a16:creationId xmlns:a16="http://schemas.microsoft.com/office/drawing/2014/main" id="{4A44EAC8-2F00-4B1E-A3CB-34AFF379B5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95776" y="3284539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2" name="AutoShape 9">
            <a:extLst>
              <a:ext uri="{FF2B5EF4-FFF2-40B4-BE49-F238E27FC236}">
                <a16:creationId xmlns:a16="http://schemas.microsoft.com/office/drawing/2014/main" id="{FE48DA73-CA50-426B-83AB-7FA9BB7C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1" y="2492376"/>
            <a:ext cx="792163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3" name="Text Box 10">
            <a:extLst>
              <a:ext uri="{FF2B5EF4-FFF2-40B4-BE49-F238E27FC236}">
                <a16:creationId xmlns:a16="http://schemas.microsoft.com/office/drawing/2014/main" id="{2CA2D40C-DCAA-4960-9FE7-D1346B4C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6" y="3009900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4" name="Text Box 11">
            <a:extLst>
              <a:ext uri="{FF2B5EF4-FFF2-40B4-BE49-F238E27FC236}">
                <a16:creationId xmlns:a16="http://schemas.microsoft.com/office/drawing/2014/main" id="{FD4F055A-5DC7-4A3A-8B01-B2BEE964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35734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5" name="Line 17">
            <a:extLst>
              <a:ext uri="{FF2B5EF4-FFF2-40B4-BE49-F238E27FC236}">
                <a16:creationId xmlns:a16="http://schemas.microsoft.com/office/drawing/2014/main" id="{E30A628A-DA7D-44EB-A550-098ABAF9C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4005263"/>
            <a:ext cx="2881312" cy="151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6" name="Text Box 20">
            <a:extLst>
              <a:ext uri="{FF2B5EF4-FFF2-40B4-BE49-F238E27FC236}">
                <a16:creationId xmlns:a16="http://schemas.microsoft.com/office/drawing/2014/main" id="{F8C3F982-7106-48D2-8324-3364C8FC9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41497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7" name="Text Box 21">
            <a:extLst>
              <a:ext uri="{FF2B5EF4-FFF2-40B4-BE49-F238E27FC236}">
                <a16:creationId xmlns:a16="http://schemas.microsoft.com/office/drawing/2014/main" id="{8FA58546-8977-4901-9712-3A90D6D78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5942014"/>
            <a:ext cx="6259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m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нормаль к поверхности в точке </a:t>
            </a:r>
            <a:r>
              <a:rPr lang="en-US" altLang="ru-RU" sz="1800">
                <a:latin typeface="Tahoma" panose="020B0604030504040204" pitchFamily="34" charset="0"/>
              </a:rPr>
              <a:t>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v</a:t>
            </a:r>
            <a:r>
              <a:rPr lang="ru-RU" altLang="ru-RU" sz="1800">
                <a:latin typeface="Tahoma" panose="020B0604030504040204" pitchFamily="34" charset="0"/>
              </a:rPr>
              <a:t> – 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глазом наблюдателя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источником света</a:t>
            </a:r>
            <a:endParaRPr lang="ru-RU" altLang="ru-RU" sz="1800" b="1">
              <a:latin typeface="Tahoma" panose="020B0604030504040204" pitchFamily="34" charset="0"/>
            </a:endParaRPr>
          </a:p>
        </p:txBody>
      </p:sp>
      <p:sp>
        <p:nvSpPr>
          <p:cNvPr id="19468" name="Text Box 22">
            <a:extLst>
              <a:ext uri="{FF2B5EF4-FFF2-40B4-BE49-F238E27FC236}">
                <a16:creationId xmlns:a16="http://schemas.microsoft.com/office/drawing/2014/main" id="{76CE7AF0-C7C5-4201-82B5-EC97AAA65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1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pic>
        <p:nvPicPr>
          <p:cNvPr id="3" name="Рисунок 2" descr="Видеокамера со сплошной заливкой">
            <a:extLst>
              <a:ext uri="{FF2B5EF4-FFF2-40B4-BE49-F238E27FC236}">
                <a16:creationId xmlns:a16="http://schemas.microsoft.com/office/drawing/2014/main" id="{589F03BF-A695-4E43-8596-CF831147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9418" flipH="1">
            <a:off x="8772526" y="3176588"/>
            <a:ext cx="93027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EF9BCFA2-8799-49CE-BDF2-5EF4FAE9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Установка режима взаимодействия текстуры и объекта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87D7560-B98F-4D66-AA50-E08B39E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Устанавливается при помощи функции </a:t>
            </a:r>
            <a:r>
              <a:rPr lang="en-US" altLang="ru-RU"/>
              <a:t>glTexEnv*</a:t>
            </a:r>
          </a:p>
          <a:p>
            <a:pPr lvl="1" eaLnBrk="1" hangingPunct="1"/>
            <a:r>
              <a:rPr lang="en-US" altLang="ru-RU"/>
              <a:t>void glTexEnv[i f](GLenum target, GLenum pname, GLtype param)</a:t>
            </a:r>
          </a:p>
          <a:p>
            <a:pPr lvl="1" eaLnBrk="1" hangingPunct="1"/>
            <a:r>
              <a:rPr lang="en-US" altLang="ru-RU"/>
              <a:t>void glTexEnvf[i f]v(GLenum target, GLenum pname, const GLtype *param)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B9CE357-F763-4B87-ABC3-DCBFC20DB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взаимодействия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BF62A9CA-CD34-4D12-B69B-A6F51467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glTexEnvi(GL_TEXTURE_ENV, GL_TEXTURE_ENV_MODE, </a:t>
            </a:r>
            <a:r>
              <a:rPr lang="en-US" altLang="ru-RU"/>
              <a:t>mode</a:t>
            </a:r>
            <a:r>
              <a:rPr lang="ru-RU" altLang="ru-RU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mode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GL_MODULATE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GL_DECAL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GL_BLEND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GL_REPLACE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GL_ADD</a:t>
            </a:r>
            <a:endParaRPr lang="ru-RU" altLang="ru-RU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05D0724-B44C-4E5D-9FC4-815E7C16B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Прямоугольник без текстуры</a:t>
            </a:r>
          </a:p>
        </p:txBody>
      </p:sp>
      <p:pic>
        <p:nvPicPr>
          <p:cNvPr id="164867" name="Picture 3">
            <a:extLst>
              <a:ext uri="{FF2B5EF4-FFF2-40B4-BE49-F238E27FC236}">
                <a16:creationId xmlns:a16="http://schemas.microsoft.com/office/drawing/2014/main" id="{9D974EDC-4A11-4E45-87C1-3940F05B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543050"/>
            <a:ext cx="73152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028BBF3A-B3D1-43FF-9C4A-FF4E76AC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Текстура с альфа-каналом</a:t>
            </a:r>
          </a:p>
        </p:txBody>
      </p:sp>
      <p:pic>
        <p:nvPicPr>
          <p:cNvPr id="166915" name="Picture 3">
            <a:extLst>
              <a:ext uri="{FF2B5EF4-FFF2-40B4-BE49-F238E27FC236}">
                <a16:creationId xmlns:a16="http://schemas.microsoft.com/office/drawing/2014/main" id="{C622506E-36DE-4C2C-A5A7-A7E88D02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492376"/>
            <a:ext cx="66976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88A2903-92B8-428D-BEDB-7072B566D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GL_REPLACE</a:t>
            </a:r>
            <a:endParaRPr lang="ru-RU"/>
          </a:p>
        </p:txBody>
      </p:sp>
      <p:pic>
        <p:nvPicPr>
          <p:cNvPr id="168963" name="Picture 3">
            <a:extLst>
              <a:ext uri="{FF2B5EF4-FFF2-40B4-BE49-F238E27FC236}">
                <a16:creationId xmlns:a16="http://schemas.microsoft.com/office/drawing/2014/main" id="{01B0A8C1-F593-4492-9C49-B2E51F51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2119314"/>
            <a:ext cx="6523038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8C13DC9-D0C8-467A-AA5B-B861BA5FC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GL_MODULATE</a:t>
            </a:r>
            <a:endParaRPr lang="ru-RU"/>
          </a:p>
        </p:txBody>
      </p:sp>
      <p:pic>
        <p:nvPicPr>
          <p:cNvPr id="171011" name="Picture 3">
            <a:extLst>
              <a:ext uri="{FF2B5EF4-FFF2-40B4-BE49-F238E27FC236}">
                <a16:creationId xmlns:a16="http://schemas.microsoft.com/office/drawing/2014/main" id="{FA5B87A1-9200-4852-80FF-B5A28089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014538"/>
            <a:ext cx="66675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D9FEF1D-BFA0-42FC-85CB-682D38A1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GL_DECAL</a:t>
            </a:r>
            <a:endParaRPr lang="ru-RU" altLang="ru-RU"/>
          </a:p>
        </p:txBody>
      </p:sp>
      <p:pic>
        <p:nvPicPr>
          <p:cNvPr id="173059" name="Picture 3">
            <a:extLst>
              <a:ext uri="{FF2B5EF4-FFF2-40B4-BE49-F238E27FC236}">
                <a16:creationId xmlns:a16="http://schemas.microsoft.com/office/drawing/2014/main" id="{8B85C8AE-F737-47AD-855A-36D2BE26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Прямоугольник 3">
            <a:extLst>
              <a:ext uri="{FF2B5EF4-FFF2-40B4-BE49-F238E27FC236}">
                <a16:creationId xmlns:a16="http://schemas.microsoft.com/office/drawing/2014/main" id="{10D8FDE9-560A-48AB-A4A1-F1D171895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4" y="3244850"/>
            <a:ext cx="384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5FE1209-172B-4981-8F0E-0380B468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GL_ADD</a:t>
            </a:r>
            <a:endParaRPr lang="ru-RU" altLang="ru-RU"/>
          </a:p>
        </p:txBody>
      </p:sp>
      <p:pic>
        <p:nvPicPr>
          <p:cNvPr id="175107" name="Picture 3">
            <a:extLst>
              <a:ext uri="{FF2B5EF4-FFF2-40B4-BE49-F238E27FC236}">
                <a16:creationId xmlns:a16="http://schemas.microsoft.com/office/drawing/2014/main" id="{31BD1F80-96EE-4C35-A721-2DD45FA4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8B023833-2BB4-49CE-8BC5-ED0BD096D1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2B9BEE1B-D519-4D2F-9E24-8F66E9D89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FF65D5A6-650F-44A8-8BE3-08555BD51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мультитекстурирование?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31F4EAE6-E396-4D00-AC96-AB64192B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Начиная с версии 1.3 в библиотеке </a:t>
            </a:r>
            <a:r>
              <a:rPr lang="en-US" altLang="ru-RU"/>
              <a:t>OpenGL</a:t>
            </a:r>
            <a:r>
              <a:rPr lang="ru-RU" altLang="ru-RU"/>
              <a:t> появилась поддержка нескольких блоков текстурирования (</a:t>
            </a:r>
            <a:r>
              <a:rPr lang="en-US" altLang="ru-RU"/>
              <a:t>texture units)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b="1">
                <a:solidFill>
                  <a:srgbClr val="FF0000"/>
                </a:solidFill>
              </a:rPr>
              <a:t>Мультитекстурирование</a:t>
            </a:r>
            <a:r>
              <a:rPr lang="ru-RU" altLang="ru-RU"/>
              <a:t> позволяет накладывать на примитив две или более различных текстур одновременно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Количество зависит от реализации и не превышает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C9FA7C-8DFA-4EAE-B394-DB2EBA96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Диффузная (рассеянная) составляющая отраженного света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D52CF7F-83BE-4A47-99F1-E5D8DE6A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Часть света слегка проникает внутрь поверхности объекта и излучается обратно по равномерно по всем направлениям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Рассеянный свет сильно взаимодействует с поверхностью, поэтому его цвет обычно зависит от природы материала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Характерно для шероховатых и матовых поверхностей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EACA3BB8-6FB7-4D92-B3F6-EDDE36869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мультитекстурирования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C67A779-0F07-468B-A42E-95883AC6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Shadow maps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Наложение текстуры теней на поверхность объектов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Detail textures</a:t>
            </a:r>
            <a:endParaRPr lang="ru-RU" altLang="ru-RU" sz="240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Увеличение детализированности поверхности объекта за счет добавления высокочастотной текстуры мелких деталей к низкочастотной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Environment mapping</a:t>
            </a:r>
            <a:endParaRPr lang="ru-RU" altLang="ru-RU" sz="240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Наложение текстуры окружающей среды на объект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Bump mapping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Дополнительные текстуры могут нести информацию о неровностях поверхности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0B166D88-1EB1-43AC-920B-EC10B438F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Использование мультитекстурирования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F9FE911-EFD0-44F5-8CD9-9FDF3AB9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Мультитекстурирование было добавлено с сохранением обратной совместимости с версией 1.2.1</a:t>
            </a:r>
          </a:p>
          <a:p>
            <a:pPr lvl="1" eaLnBrk="1" hangingPunct="1"/>
            <a:r>
              <a:rPr lang="ru-RU" altLang="ru-RU"/>
              <a:t>Для доступа к текстурному блоку приложение должно сделать его активным при помощи команды </a:t>
            </a:r>
            <a:r>
              <a:rPr lang="en-US" altLang="ru-RU"/>
              <a:t>glActiveTexture</a:t>
            </a:r>
            <a:endParaRPr lang="ru-RU" altLang="ru-RU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>
            <a:extLst>
              <a:ext uri="{FF2B5EF4-FFF2-40B4-BE49-F238E27FC236}">
                <a16:creationId xmlns:a16="http://schemas.microsoft.com/office/drawing/2014/main" id="{50287973-DE02-4861-B755-35B7C8A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Как работает мультитекстурирование</a:t>
            </a:r>
          </a:p>
        </p:txBody>
      </p:sp>
      <p:sp>
        <p:nvSpPr>
          <p:cNvPr id="185347" name="Содержимое 2">
            <a:extLst>
              <a:ext uri="{FF2B5EF4-FFF2-40B4-BE49-F238E27FC236}">
                <a16:creationId xmlns:a16="http://schemas.microsoft.com/office/drawing/2014/main" id="{66FDD705-8C01-4513-8C78-34CB8BD0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После определения цвета фрагмента, полученного в результате интерполяции цветов вершин примитива,</a:t>
            </a:r>
            <a:r>
              <a:rPr lang="en-US" altLang="ru-RU"/>
              <a:t> OpenGL </a:t>
            </a:r>
            <a:r>
              <a:rPr lang="ru-RU" altLang="ru-RU"/>
              <a:t>выполняет наложение текстуры на фрагмент во всех текстурных блоках, в которых разрешено наложение текстуры</a:t>
            </a:r>
          </a:p>
          <a:p>
            <a:pPr lvl="1"/>
            <a:r>
              <a:rPr lang="ru-RU" altLang="ru-RU"/>
              <a:t>Цвет полученный на выходе текстурного модуля №0</a:t>
            </a:r>
            <a:r>
              <a:rPr lang="en-US" altLang="ru-RU"/>
              <a:t> </a:t>
            </a:r>
            <a:r>
              <a:rPr lang="ru-RU" altLang="ru-RU"/>
              <a:t>становится выходным для текстурного модуля №1 и т.д.</a:t>
            </a:r>
          </a:p>
          <a:p>
            <a:pPr lvl="1"/>
            <a:r>
              <a:rPr lang="ru-RU" altLang="ru-RU"/>
              <a:t>Режим наложения текстуры определяется при помощи функции </a:t>
            </a:r>
            <a:r>
              <a:rPr lang="en-US" altLang="ru-RU"/>
              <a:t>glTexEnv</a:t>
            </a:r>
            <a:r>
              <a:rPr lang="ru-RU" altLang="ru-RU"/>
              <a:t>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>
            <a:extLst>
              <a:ext uri="{FF2B5EF4-FFF2-40B4-BE49-F238E27FC236}">
                <a16:creationId xmlns:a16="http://schemas.microsoft.com/office/drawing/2014/main" id="{63585EA9-FE0F-4613-8417-177E59FB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Принцип работы мультитекстурирования</a:t>
            </a:r>
          </a:p>
        </p:txBody>
      </p:sp>
      <p:pic>
        <p:nvPicPr>
          <p:cNvPr id="186371" name="Picture 2">
            <a:extLst>
              <a:ext uri="{FF2B5EF4-FFF2-40B4-BE49-F238E27FC236}">
                <a16:creationId xmlns:a16="http://schemas.microsoft.com/office/drawing/2014/main" id="{AA0272A5-2BE3-4313-99C9-1042C853F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52" y="1825625"/>
            <a:ext cx="5869095" cy="4351338"/>
          </a:xfr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2188F566-D674-48BB-99BE-67EEC84D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 в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C8FB2A7-1A5E-4DF7-88A9-C6EA93F2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OpenGL.dll </a:t>
            </a:r>
            <a:r>
              <a:rPr lang="ru-RU" altLang="ru-RU"/>
              <a:t>в системах </a:t>
            </a:r>
            <a:r>
              <a:rPr lang="en-US" altLang="ru-RU"/>
              <a:t>Windows </a:t>
            </a:r>
            <a:r>
              <a:rPr lang="ru-RU" altLang="ru-RU"/>
              <a:t>содержит версию </a:t>
            </a:r>
            <a:r>
              <a:rPr lang="en-US" altLang="ru-RU"/>
              <a:t>OpenGL </a:t>
            </a:r>
            <a:r>
              <a:rPr lang="ru-RU" altLang="ru-RU"/>
              <a:t>1.1</a:t>
            </a:r>
          </a:p>
          <a:p>
            <a:pPr lvl="1" eaLnBrk="1" hangingPunct="1"/>
            <a:r>
              <a:rPr lang="ru-RU" altLang="ru-RU"/>
              <a:t>Функции, появившиеся в старших версиях </a:t>
            </a:r>
            <a:r>
              <a:rPr lang="en-US" altLang="ru-RU"/>
              <a:t>OpenGL</a:t>
            </a:r>
            <a:r>
              <a:rPr lang="ru-RU" altLang="ru-RU"/>
              <a:t>, в этой </a:t>
            </a:r>
            <a:r>
              <a:rPr lang="en-US" altLang="ru-RU"/>
              <a:t>dll</a:t>
            </a:r>
            <a:r>
              <a:rPr lang="ru-RU" altLang="ru-RU"/>
              <a:t> отсутствуют</a:t>
            </a:r>
          </a:p>
          <a:p>
            <a:pPr lvl="1" eaLnBrk="1" hangingPunct="1"/>
            <a:r>
              <a:rPr lang="ru-RU" altLang="ru-RU"/>
              <a:t>Однако они доступны в виде </a:t>
            </a:r>
            <a:r>
              <a:rPr lang="ru-RU" altLang="ru-RU" b="1">
                <a:solidFill>
                  <a:schemeClr val="hlink"/>
                </a:solidFill>
              </a:rPr>
              <a:t>расширений</a:t>
            </a:r>
            <a:r>
              <a:rPr lang="ru-RU" altLang="ru-RU"/>
              <a:t> </a:t>
            </a:r>
            <a:r>
              <a:rPr lang="en-US" altLang="ru-RU"/>
              <a:t>OpenGL</a:t>
            </a:r>
            <a:endParaRPr lang="ru-RU" altLang="ru-RU"/>
          </a:p>
          <a:p>
            <a:pPr lvl="1" eaLnBrk="1" hangingPunct="1"/>
            <a:r>
              <a:rPr lang="ru-RU" altLang="ru-RU"/>
              <a:t>Для поддержки мультитекстурирования следует пользоваться расширением </a:t>
            </a:r>
            <a:r>
              <a:rPr lang="en-US" altLang="ru-RU"/>
              <a:t>GL_ARB_multitexture</a:t>
            </a:r>
            <a:endParaRPr lang="ru-RU" altLang="ru-RU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F5BD2752-8018-45AA-A66E-950E2DBA41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Работа с расширениями </a:t>
            </a:r>
            <a:r>
              <a:rPr lang="en-US"/>
              <a:t>OpenGL</a:t>
            </a:r>
            <a:endParaRPr lang="ru-RU"/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B05210EB-2818-4E01-9393-3E91F60F9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7721473A-BB87-4239-ABAA-0F160E8E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Получение списка поддерживаемых расширений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0F31CFF-F20C-4B45-A688-B756D496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С каждым расширением связано некоторое символическое имя</a:t>
            </a:r>
          </a:p>
          <a:p>
            <a:pPr lvl="1" eaLnBrk="1" hangingPunct="1"/>
            <a:r>
              <a:rPr lang="ru-RU" altLang="ru-RU"/>
              <a:t>Например, GL_ARB_multitexture</a:t>
            </a:r>
          </a:p>
          <a:p>
            <a:pPr eaLnBrk="1" hangingPunct="1"/>
            <a:r>
              <a:rPr lang="ru-RU" altLang="ru-RU" sz="2800"/>
              <a:t>Узнать об поддерживаемых расширениях можно при помощи вызова функции</a:t>
            </a:r>
          </a:p>
          <a:p>
            <a:pPr lvl="1" eaLnBrk="1" hangingPunct="1"/>
            <a:r>
              <a:rPr lang="en-US" altLang="ru-RU"/>
              <a:t>const GLubyte* glGetString(</a:t>
            </a:r>
            <a:r>
              <a:rPr lang="ru-RU" altLang="ru-RU"/>
              <a:t>GL_EXTENSIONS</a:t>
            </a:r>
            <a:r>
              <a:rPr lang="en-US" altLang="ru-RU"/>
              <a:t>)</a:t>
            </a:r>
          </a:p>
          <a:p>
            <a:pPr eaLnBrk="1" hangingPunct="1"/>
            <a:r>
              <a:rPr lang="ru-RU" altLang="ru-RU" sz="2800"/>
              <a:t>Возвращаемая строка содержит символические имена поддерживаемых расширений, разделенные пробелами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D4B1ABD4-CC2E-4F44-983B-3B0B3A54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Получение адреса функции расширения по ее имени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EC30F6D-3D45-4D30-A27A-E90C6256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Единственный</a:t>
            </a:r>
            <a:r>
              <a:rPr lang="ru-RU" altLang="ru-RU">
                <a:solidFill>
                  <a:srgbClr val="00B0F0"/>
                </a:solidFill>
              </a:rPr>
              <a:t>*</a:t>
            </a:r>
            <a:r>
              <a:rPr lang="en-US" altLang="ru-RU"/>
              <a:t> </a:t>
            </a:r>
            <a:r>
              <a:rPr lang="ru-RU" altLang="ru-RU"/>
              <a:t>способ получения адреса функции </a:t>
            </a:r>
            <a:r>
              <a:rPr lang="en-US" altLang="ru-RU"/>
              <a:t>OpenGL </a:t>
            </a:r>
            <a:r>
              <a:rPr lang="ru-RU" altLang="ru-RU"/>
              <a:t>расширения</a:t>
            </a:r>
            <a:r>
              <a:rPr lang="en-US" altLang="ru-RU"/>
              <a:t> </a:t>
            </a:r>
            <a:r>
              <a:rPr lang="ru-RU" altLang="ru-RU"/>
              <a:t>в системе </a:t>
            </a:r>
            <a:r>
              <a:rPr lang="en-US" altLang="ru-RU"/>
              <a:t>Windows – </a:t>
            </a:r>
            <a:r>
              <a:rPr lang="ru-RU" altLang="ru-RU"/>
              <a:t>использование функции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PROC wglGetProcAddress(</a:t>
            </a:r>
            <a:br>
              <a:rPr lang="en-US" altLang="ru-RU"/>
            </a:br>
            <a:r>
              <a:rPr lang="en-US" altLang="ru-RU"/>
              <a:t>LPCSTR procName)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* - единственный рекомендуемый к повсеместному использованию</a:t>
            </a:r>
            <a:endParaRPr lang="en-US" altLang="ru-RU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7D1144C0-70D2-4A7E-B71B-358DD43F5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  <a:r>
              <a:rPr lang="en-US"/>
              <a:t> </a:t>
            </a:r>
            <a:r>
              <a:rPr lang="ru-RU"/>
              <a:t>получения адреса функции расширения</a:t>
            </a:r>
          </a:p>
        </p:txBody>
      </p:sp>
      <p:sp>
        <p:nvSpPr>
          <p:cNvPr id="137219" name="Text Box 3">
            <a:extLst>
              <a:ext uri="{FF2B5EF4-FFF2-40B4-BE49-F238E27FC236}">
                <a16:creationId xmlns:a16="http://schemas.microsoft.com/office/drawing/2014/main" id="{D7C04017-AEE5-449F-A3A8-0E7B017BC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2097089"/>
            <a:ext cx="87852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41338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541338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541338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541338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541338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PFNGLACTIVETEXTUREARBPROC glActiveTexture = NULL;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PFNGLMULTITEXCOORD2FARBPROC glMultiTexCoord2f = NULL;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bool </a:t>
            </a:r>
            <a:r>
              <a:rPr lang="ru-RU" altLang="ru-RU" sz="1800" b="1">
                <a:latin typeface="Courier New" panose="02070309020205020404" pitchFamily="49" charset="0"/>
              </a:rPr>
              <a:t>multiTextureSupported = </a:t>
            </a:r>
            <a:r>
              <a:rPr lang="en-US" altLang="ru-RU" sz="1800" b="1">
                <a:latin typeface="Courier New" panose="02070309020205020404" pitchFamily="49" charset="0"/>
              </a:rPr>
              <a:t>false;</a:t>
            </a: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LPCSTR</a:t>
            </a:r>
            <a:r>
              <a:rPr lang="ru-RU" altLang="ru-RU" sz="1800" b="1">
                <a:latin typeface="Courier New" panose="02070309020205020404" pitchFamily="49" charset="0"/>
              </a:rPr>
              <a:t> *extString = (</a:t>
            </a:r>
            <a:r>
              <a:rPr lang="en-US" altLang="ru-RU" sz="1800" b="1">
                <a:latin typeface="Courier New" panose="02070309020205020404" pitchFamily="49" charset="0"/>
              </a:rPr>
              <a:t>LPCSTR </a:t>
            </a:r>
            <a:r>
              <a:rPr lang="ru-RU" altLang="ru-RU" sz="1800" b="1">
                <a:latin typeface="Courier New" panose="02070309020205020404" pitchFamily="49" charset="0"/>
              </a:rPr>
              <a:t>*)glGetString(GL_EXTENSIONS);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if (strstr(extString, "GL_ARB_multitexture"))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multiTextureSupported =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glActiveTexture = (PFNGLACTIVETEXTUREARBPROC)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	wglGetProcAddress("glActiveTextureARB");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glMultiTexCoord2f = (PFNGLMULTITEXCOORD2FARBPROC)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	wglGetProcAddress("glMultiTexCoord2f</a:t>
            </a:r>
            <a:r>
              <a:rPr lang="en-US" altLang="ru-RU" sz="1800" b="1">
                <a:latin typeface="Courier New" panose="02070309020205020404" pitchFamily="49" charset="0"/>
              </a:rPr>
              <a:t>ARB</a:t>
            </a:r>
            <a:r>
              <a:rPr lang="ru-RU" altLang="ru-RU" sz="1800" b="1">
                <a:latin typeface="Courier New" panose="02070309020205020404" pitchFamily="49" charset="0"/>
              </a:rPr>
              <a:t>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7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37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7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639AA-EA35-4C04-B6A4-20422C6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GLEW – OpenGL Extension Wrangler library</a:t>
            </a:r>
            <a:endParaRPr lang="ru-RU" dirty="0"/>
          </a:p>
        </p:txBody>
      </p:sp>
      <p:sp>
        <p:nvSpPr>
          <p:cNvPr id="197635" name="Содержимое 2">
            <a:extLst>
              <a:ext uri="{FF2B5EF4-FFF2-40B4-BE49-F238E27FC236}">
                <a16:creationId xmlns:a16="http://schemas.microsoft.com/office/drawing/2014/main" id="{AB2C9FE9-03D1-4C90-8632-A9D9AD6B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Кроссплатформенная библиотека с открытым исходным кодом для облегчения работы с расширениями </a:t>
            </a:r>
            <a:r>
              <a:rPr lang="en-US" altLang="ru-RU"/>
              <a:t>OpenGL</a:t>
            </a:r>
          </a:p>
          <a:p>
            <a:pPr lvl="1"/>
            <a:r>
              <a:rPr lang="ru-RU" altLang="ru-RU"/>
              <a:t>Берет на себя рутинные задачи по проверке наличия доступных расширений и получении адресов необходимых функций</a:t>
            </a:r>
          </a:p>
          <a:p>
            <a:pPr lvl="1"/>
            <a:r>
              <a:rPr lang="ru-RU" altLang="ru-RU"/>
              <a:t>Прозрачна и легка в использовании</a:t>
            </a:r>
          </a:p>
          <a:p>
            <a:pPr lvl="2"/>
            <a:r>
              <a:rPr lang="ru-RU" altLang="ru-RU"/>
              <a:t>Макросы, предоставляемые библиотекой, полностью совместимы со спецификацией функций соответствующих расширений</a:t>
            </a:r>
          </a:p>
          <a:p>
            <a:pPr lvl="2"/>
            <a:endParaRPr lang="ru-RU" altLang="ru-RU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OUTPUT_FILE_NAME" val="lec09"/>
  <p:tag name="ISPRING_RESOURCE_PATHS_HASH_2" val="f8236af74d63f9b55427cbcb51fdaef1e72e0b6"/>
  <p:tag name="ISPRING_RESOURCE_PATHS_HASH_PRESENTER" val="fb195f38a07b3f867db799683be81aa94f1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3363</TotalTime>
  <Words>5603</Words>
  <Application>Microsoft Office PowerPoint</Application>
  <PresentationFormat>Widescreen</PresentationFormat>
  <Paragraphs>800</Paragraphs>
  <Slides>124</Slides>
  <Notes>113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6" baseType="lpstr">
      <vt:lpstr>Arial</vt:lpstr>
      <vt:lpstr>Calibri</vt:lpstr>
      <vt:lpstr>Calibri Light</vt:lpstr>
      <vt:lpstr>Cambria Math</vt:lpstr>
      <vt:lpstr>Cascadia Mono</vt:lpstr>
      <vt:lpstr>Consolas</vt:lpstr>
      <vt:lpstr>Courier New</vt:lpstr>
      <vt:lpstr>Tahoma</vt:lpstr>
      <vt:lpstr>Times New Roman</vt:lpstr>
      <vt:lpstr>Wingdings 2</vt:lpstr>
      <vt:lpstr>Office Theme</vt:lpstr>
      <vt:lpstr>Формула</vt:lpstr>
      <vt:lpstr>Повышение реалистичности изображений</vt:lpstr>
      <vt:lpstr>Особенности реалистичного изображения</vt:lpstr>
      <vt:lpstr>Передача глубины</vt:lpstr>
      <vt:lpstr>Дракончик Гарднера</vt:lpstr>
      <vt:lpstr>Depth of field</vt:lpstr>
      <vt:lpstr>Как свет взаимодействует с объектами?</vt:lpstr>
      <vt:lpstr>Отраженный свет</vt:lpstr>
      <vt:lpstr>Векторы, участвующие в расчёте освещения</vt:lpstr>
      <vt:lpstr>Диффузная (рассеянная) составляющая отраженного света</vt:lpstr>
      <vt:lpstr>Диффузный отражённый свет</vt:lpstr>
      <vt:lpstr>Вычисление диффузной составляющей отраженного света</vt:lpstr>
      <vt:lpstr>Вычисление диффузной составляющей отраженного света</vt:lpstr>
      <vt:lpstr>Закон Ламберта</vt:lpstr>
      <vt:lpstr>Зеркальное отражение</vt:lpstr>
      <vt:lpstr>Модель Фонга (Phong’s model)</vt:lpstr>
      <vt:lpstr>PowerPoint Presentation</vt:lpstr>
      <vt:lpstr>Роль фонового света</vt:lpstr>
      <vt:lpstr>Комбинирование компонентов освещения</vt:lpstr>
      <vt:lpstr>Комбинирование составляющих отраженного света</vt:lpstr>
      <vt:lpstr>Добавление цвета</vt:lpstr>
      <vt:lpstr>Стандартная поддержка освещенности в OpenGL</vt:lpstr>
      <vt:lpstr>Параметры, влияющие на освещенность в OpenGL</vt:lpstr>
      <vt:lpstr>Свойства материала</vt:lpstr>
      <vt:lpstr>Управление свойствами материала в OpenGL</vt:lpstr>
      <vt:lpstr>Установка цвета материала при помощи glColor</vt:lpstr>
      <vt:lpstr>glColorMaterial</vt:lpstr>
      <vt:lpstr>PowerPoint Presentation</vt:lpstr>
      <vt:lpstr>PowerPoint Presentation</vt:lpstr>
      <vt:lpstr>Источники света в OpenGL</vt:lpstr>
      <vt:lpstr>Скалярные параметры источника освещения</vt:lpstr>
      <vt:lpstr>Конический источник света</vt:lpstr>
      <vt:lpstr>Векторные параметры источника освещения</vt:lpstr>
      <vt:lpstr>Правила работы со светом в OpenGL</vt:lpstr>
      <vt:lpstr>Пример установки источника света</vt:lpstr>
      <vt:lpstr>Влияние освещения на реалистичность изображения</vt:lpstr>
      <vt:lpstr>Наложение текстуры</vt:lpstr>
      <vt:lpstr>Текстурирование</vt:lpstr>
      <vt:lpstr>Этапы наложения текстуры</vt:lpstr>
      <vt:lpstr>Текстурные объекты</vt:lpstr>
      <vt:lpstr>Генерирование текстурных имен</vt:lpstr>
      <vt:lpstr>Команда glGenTextures</vt:lpstr>
      <vt:lpstr>Удаление текстуры</vt:lpstr>
      <vt:lpstr>Команда glDeleteTextures</vt:lpstr>
      <vt:lpstr>Текстурная функция</vt:lpstr>
      <vt:lpstr>Задание текстурной функции</vt:lpstr>
      <vt:lpstr>Способы задания текстурных функций</vt:lpstr>
      <vt:lpstr>Создание изображения</vt:lpstr>
      <vt:lpstr>Текстурное изображение</vt:lpstr>
      <vt:lpstr>Типы текстур</vt:lpstr>
      <vt:lpstr>Семейство команд glTexImage*</vt:lpstr>
      <vt:lpstr>Представление текстурного изображения в памяти</vt:lpstr>
      <vt:lpstr>Формат текстуры в OpenGL</vt:lpstr>
      <vt:lpstr>Загрузка текстурных данных из файла</vt:lpstr>
      <vt:lpstr>Наложение текстуры</vt:lpstr>
      <vt:lpstr>Наложение текстуры</vt:lpstr>
      <vt:lpstr>Текстурные координаты</vt:lpstr>
      <vt:lpstr>Команда glTexCoord</vt:lpstr>
      <vt:lpstr>Необходимые действия для создания изображения с текстурой</vt:lpstr>
      <vt:lpstr>Текстурное пространство 2D текстуры</vt:lpstr>
      <vt:lpstr>Включение текстурирования</vt:lpstr>
      <vt:lpstr>Уровни детализации текстуры</vt:lpstr>
      <vt:lpstr>Изображения, соответствующие различным уровням детализации (mip-maps)</vt:lpstr>
      <vt:lpstr>Автоматическое создание mip-maps</vt:lpstr>
      <vt:lpstr>Пример</vt:lpstr>
      <vt:lpstr>Для чего нужна фильтрация текстур?</vt:lpstr>
      <vt:lpstr>Фильтрация текстур</vt:lpstr>
      <vt:lpstr>Указание режима фильтрации текстуры</vt:lpstr>
      <vt:lpstr>Фильтр увеличения</vt:lpstr>
      <vt:lpstr>Фильтр уменьшения</vt:lpstr>
      <vt:lpstr>Пример фильтрации изображений</vt:lpstr>
      <vt:lpstr>Параметры текстуры</vt:lpstr>
      <vt:lpstr>Команда glTexParameter</vt:lpstr>
      <vt:lpstr>«Заворачивание» (Wrap) текстурных координат</vt:lpstr>
      <vt:lpstr>Установка режима заворачивания</vt:lpstr>
      <vt:lpstr>Режимы заворачивания</vt:lpstr>
      <vt:lpstr>Применение режимов заворачивания</vt:lpstr>
      <vt:lpstr>Включение/выключение текстурирования</vt:lpstr>
      <vt:lpstr>PowerPoint Presentation</vt:lpstr>
      <vt:lpstr>Взаимодействие текстуры с объектом</vt:lpstr>
      <vt:lpstr>Установка режима взаимодействия текстуры и объекта</vt:lpstr>
      <vt:lpstr>Установка режима взаимодействия</vt:lpstr>
      <vt:lpstr>Прямоугольник без текстуры</vt:lpstr>
      <vt:lpstr>Текстура с альфа-каналом</vt:lpstr>
      <vt:lpstr>GL_REPLACE</vt:lpstr>
      <vt:lpstr>GL_MODULATE</vt:lpstr>
      <vt:lpstr>GL_DECAL</vt:lpstr>
      <vt:lpstr>GL_ADD</vt:lpstr>
      <vt:lpstr>Мультитекстурирование</vt:lpstr>
      <vt:lpstr>Что такое мультитекстурирование?</vt:lpstr>
      <vt:lpstr>Применение мультитекстурирования</vt:lpstr>
      <vt:lpstr>Использование мультитекстурирования</vt:lpstr>
      <vt:lpstr>Как работает мультитекстурирование</vt:lpstr>
      <vt:lpstr>Принцип работы мультитекстурирования</vt:lpstr>
      <vt:lpstr>Мультитекстурирование в Windows</vt:lpstr>
      <vt:lpstr>Работа с расширениями OpenGL</vt:lpstr>
      <vt:lpstr>Получение списка поддерживаемых расширений</vt:lpstr>
      <vt:lpstr>Получение адреса функции расширения по ее имени</vt:lpstr>
      <vt:lpstr>Пример получения адреса функции расширения</vt:lpstr>
      <vt:lpstr>GLEW – OpenGL Extension Wrangler library</vt:lpstr>
      <vt:lpstr>Пример</vt:lpstr>
      <vt:lpstr>Текстурные координаты и мультитекстурирование</vt:lpstr>
      <vt:lpstr>Пример</vt:lpstr>
      <vt:lpstr>PowerPoint Presentation</vt:lpstr>
      <vt:lpstr>Смешивание цветов и полупрозрачность</vt:lpstr>
      <vt:lpstr>Смешивание цветов (blending)</vt:lpstr>
      <vt:lpstr>Режим смешивания цветов</vt:lpstr>
      <vt:lpstr>Принцип работы смешивания цветов</vt:lpstr>
      <vt:lpstr>Функция смешивания</vt:lpstr>
      <vt:lpstr>Рисование полупрозрачных объектов</vt:lpstr>
      <vt:lpstr>Особенности рисования полупрозрачных объектов</vt:lpstr>
      <vt:lpstr>Оптимизация сортировки примитивов</vt:lpstr>
      <vt:lpstr>Сортировка полупрозрачных объектов вместо сортировки примитивов</vt:lpstr>
      <vt:lpstr>Альтернативные способы вывода полупрозрачных объектов</vt:lpstr>
      <vt:lpstr>Выбор функции смешивания</vt:lpstr>
      <vt:lpstr>Наложение тумана</vt:lpstr>
      <vt:lpstr>Что такое туман?</vt:lpstr>
      <vt:lpstr>PowerPoint Presentation</vt:lpstr>
      <vt:lpstr>Применение тумана в компьютерной графике</vt:lpstr>
      <vt:lpstr>Реализация тумана в OpenGL</vt:lpstr>
      <vt:lpstr>Уравнения тумана</vt:lpstr>
      <vt:lpstr>Управление наложением тумана</vt:lpstr>
      <vt:lpstr>Пример наложения тумана</vt:lpstr>
      <vt:lpstr>PowerPoint Presentation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реалистичных изображений</dc:title>
  <dc:creator>Aleksey Malov</dc:creator>
  <cp:lastModifiedBy>Alexey Malov</cp:lastModifiedBy>
  <cp:revision>71</cp:revision>
  <dcterms:created xsi:type="dcterms:W3CDTF">2006-11-16T05:10:10Z</dcterms:created>
  <dcterms:modified xsi:type="dcterms:W3CDTF">2024-04-04T15:29:00Z</dcterms:modified>
</cp:coreProperties>
</file>